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embeddings/oleObject1.glb" ContentType="model/gltf.binary"/>
  <Override PartName="/ppt/embeddings/oleObject2.glb" ContentType="model/gltf.binary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73" r:id="rId1"/>
  </p:sldMasterIdLst>
  <p:notesMasterIdLst>
    <p:notesMasterId r:id="rId2"/>
  </p:notesMasterIdLst>
  <p:sldIdLst>
    <p:sldId id="257" r:id="rId3"/>
    <p:sldId id="258" r:id="rId4"/>
    <p:sldId id="256" r:id="rId5"/>
    <p:sldId id="259" r:id="rId6"/>
    <p:sldId id="261" r:id="rId7"/>
    <p:sldId id="266" r:id="rId8"/>
    <p:sldId id="267" r:id="rId9"/>
    <p:sldId id="280" r:id="rId10"/>
    <p:sldId id="304" r:id="rId11"/>
    <p:sldId id="305" r:id="rId12"/>
    <p:sldId id="296" r:id="rId13"/>
    <p:sldId id="295" r:id="rId14"/>
    <p:sldId id="301" r:id="rId15"/>
    <p:sldId id="297" r:id="rId16"/>
    <p:sldId id="298" r:id="rId17"/>
    <p:sldId id="299" r:id="rId18"/>
    <p:sldId id="300" r:id="rId19"/>
    <p:sldId id="302" r:id="rId20"/>
    <p:sldId id="303" r:id="rId21"/>
    <p:sldId id="306" r:id="rId2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>
    <p:restoredLeft sz="14791" autoAdjust="0"/>
    <p:restoredTop sz="89412" autoAdjust="0"/>
  </p:normalViewPr>
  <p:slideViewPr>
    <p:cSldViewPr snapToGrid="0">
      <p:cViewPr>
        <p:scale>
          <a:sx n="90" d="100"/>
          <a:sy n="90" d="100"/>
        </p:scale>
        <p:origin x="816" y="114"/>
      </p:cViewPr>
      <p:guideLst>
        <p:guide orient="horz" pos="2156"/>
        <p:guide pos="3839"/>
      </p:guideLst>
    </p:cSldViewPr>
  </p:slideViewPr>
  <p:notesTextViewPr>
    <p:cViewPr>
      <p:scale>
        <a:sx n="80" d="100"/>
        <a:sy n="80" d="100"/>
      </p:scale>
      <p:origin x="0" y="0"/>
    </p:cViewPr>
  </p:notesTextViewPr>
  <p:notesViewPr>
    <p:cSldViewPr snapToGrid="0" showGuides="1">
      <p:cViewPr varScale="1">
        <p:scale>
          <a:sx n="86" d="100"/>
          <a:sy n="86" d="100"/>
        </p:scale>
        <p:origin x="3864" y="108"/>
      </p:cViewPr>
    </p:cSldViewPr>
  </p:notes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slide" Target="slides/slide11.xml"  /><Relationship Id="rId14" Type="http://schemas.openxmlformats.org/officeDocument/2006/relationships/slide" Target="slides/slide12.xml"  /><Relationship Id="rId15" Type="http://schemas.openxmlformats.org/officeDocument/2006/relationships/slide" Target="slides/slide13.xml"  /><Relationship Id="rId16" Type="http://schemas.openxmlformats.org/officeDocument/2006/relationships/slide" Target="slides/slide14.xml"  /><Relationship Id="rId17" Type="http://schemas.openxmlformats.org/officeDocument/2006/relationships/slide" Target="slides/slide15.xml"  /><Relationship Id="rId18" Type="http://schemas.openxmlformats.org/officeDocument/2006/relationships/slide" Target="slides/slide16.xml"  /><Relationship Id="rId19" Type="http://schemas.openxmlformats.org/officeDocument/2006/relationships/slide" Target="slides/slide17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8.xml"  /><Relationship Id="rId21" Type="http://schemas.openxmlformats.org/officeDocument/2006/relationships/slide" Target="slides/slide19.xml"  /><Relationship Id="rId22" Type="http://schemas.openxmlformats.org/officeDocument/2006/relationships/slide" Target="slides/slide20.xml"  /><Relationship Id="rId23" Type="http://schemas.openxmlformats.org/officeDocument/2006/relationships/presProps" Target="presProps.xml"  /><Relationship Id="rId24" Type="http://schemas.openxmlformats.org/officeDocument/2006/relationships/viewProps" Target="viewProps.xml"  /><Relationship Id="rId25" Type="http://schemas.openxmlformats.org/officeDocument/2006/relationships/theme" Target="theme/theme1.xml"  /><Relationship Id="rId26" Type="http://schemas.openxmlformats.org/officeDocument/2006/relationships/tableStyles" Target="tableStyles.xml"  /><Relationship Id="rId3" Type="http://schemas.openxmlformats.org/officeDocument/2006/relationships/slide" Target="slides/slide1.xml"  /><Relationship Id="rId4" Type="http://schemas.openxmlformats.org/officeDocument/2006/relationships/slide" Target="slides/slide2.xml"  /><Relationship Id="rId5" Type="http://schemas.openxmlformats.org/officeDocument/2006/relationships/slide" Target="slides/slide3.xml"  /><Relationship Id="rId6" Type="http://schemas.openxmlformats.org/officeDocument/2006/relationships/slide" Target="slides/slide4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225DF6CD-192F-4E5B-9E8D-9C373461701F}" type="datetime1">
              <a:rPr lang="ko-KR" altLang="en-US"/>
              <a:pPr lvl="0">
                <a:defRPr/>
              </a:pPr>
              <a:t>2023-10-25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두 번째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세 번째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네 번째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 번째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79BFEBB5-E9C7-4297-A338-49D0A3D2D4F1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.xml"  /><Relationship Id="rId2" Type="http://schemas.openxmlformats.org/officeDocument/2006/relationships/notesMaster" Target="../notesMasters/notesMaster1.xml"  /></Relationships>
</file>

<file path=ppt/notesSlides/_rels/notesSlide10.xml.rels><?xml version="1.0" encoding="UTF-8" standalone="yes" ?><Relationships xmlns="http://schemas.openxmlformats.org/package/2006/relationships"><Relationship Id="rId1" Type="http://schemas.openxmlformats.org/officeDocument/2006/relationships/slide" Target="../slides/slide15.xml"  /><Relationship Id="rId2" Type="http://schemas.openxmlformats.org/officeDocument/2006/relationships/notesMaster" Target="../notesMasters/notesMaster1.xml"  /></Relationships>
</file>

<file path=ppt/notesSlides/_rels/notesSlide1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6.xml"  /><Relationship Id="rId2" Type="http://schemas.openxmlformats.org/officeDocument/2006/relationships/notesMaster" Target="../notesMasters/notesMaster1.xml"  /></Relationships>
</file>

<file path=ppt/notesSlides/_rels/notesSlide12.xml.rels><?xml version="1.0" encoding="UTF-8" standalone="yes" ?><Relationships xmlns="http://schemas.openxmlformats.org/package/2006/relationships"><Relationship Id="rId1" Type="http://schemas.openxmlformats.org/officeDocument/2006/relationships/slide" Target="../slides/slide17.xml"  /><Relationship Id="rId2" Type="http://schemas.openxmlformats.org/officeDocument/2006/relationships/notesMaster" Target="../notesMasters/notesMaster1.xml"  /></Relationships>
</file>

<file path=ppt/notesSlides/_rels/notesSlide13.xml.rels><?xml version="1.0" encoding="UTF-8" standalone="yes" ?><Relationships xmlns="http://schemas.openxmlformats.org/package/2006/relationships"><Relationship Id="rId1" Type="http://schemas.openxmlformats.org/officeDocument/2006/relationships/slide" Target="../slides/slide18.xml"  /><Relationship Id="rId2" Type="http://schemas.openxmlformats.org/officeDocument/2006/relationships/notesMaster" Target="../notesMasters/notesMaster1.xml"  /></Relationships>
</file>

<file path=ppt/notesSlides/_rels/notesSlide14.xml.rels><?xml version="1.0" encoding="UTF-8" standalone="yes" ?><Relationships xmlns="http://schemas.openxmlformats.org/package/2006/relationships"><Relationship Id="rId1" Type="http://schemas.openxmlformats.org/officeDocument/2006/relationships/slide" Target="../slides/slide19.xml"  /><Relationship Id="rId2" Type="http://schemas.openxmlformats.org/officeDocument/2006/relationships/notesMaster" Target="../notesMasters/notesMaster1.xml"  /></Relationships>
</file>

<file path=ppt/notesSlides/_rels/notesSlide15.xml.rels><?xml version="1.0" encoding="UTF-8" standalone="yes" ?><Relationships xmlns="http://schemas.openxmlformats.org/package/2006/relationships"><Relationship Id="rId1" Type="http://schemas.openxmlformats.org/officeDocument/2006/relationships/slide" Target="../slides/slide20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4.xml"  /><Relationship Id="rId2" Type="http://schemas.openxmlformats.org/officeDocument/2006/relationships/notesMaster" Target="../notesMasters/notesMaster1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slide" Target="../slides/slide5.xml"  /><Relationship Id="rId2" Type="http://schemas.openxmlformats.org/officeDocument/2006/relationships/notesMaster" Target="../notesMasters/notesMaster1.xml"  /></Relationships>
</file>

<file path=ppt/notesSlides/_rels/notesSlide4.xml.rels><?xml version="1.0" encoding="UTF-8" standalone="yes" ?><Relationships xmlns="http://schemas.openxmlformats.org/package/2006/relationships"><Relationship Id="rId1" Type="http://schemas.openxmlformats.org/officeDocument/2006/relationships/slide" Target="../slides/slide6.xml"  /><Relationship Id="rId2" Type="http://schemas.openxmlformats.org/officeDocument/2006/relationships/notesMaster" Target="../notesMasters/notesMaster1.xml"  /></Relationships>
</file>

<file path=ppt/notesSlides/_rels/notesSlide5.xml.rels><?xml version="1.0" encoding="UTF-8" standalone="yes" ?><Relationships xmlns="http://schemas.openxmlformats.org/package/2006/relationships"><Relationship Id="rId1" Type="http://schemas.openxmlformats.org/officeDocument/2006/relationships/slide" Target="../slides/slide8.xml"  /><Relationship Id="rId2" Type="http://schemas.openxmlformats.org/officeDocument/2006/relationships/notesMaster" Target="../notesMasters/notesMaster1.xml"  /></Relationships>
</file>

<file path=ppt/notesSlides/_rels/notesSlide6.xml.rels><?xml version="1.0" encoding="UTF-8" standalone="yes" ?><Relationships xmlns="http://schemas.openxmlformats.org/package/2006/relationships"><Relationship Id="rId1" Type="http://schemas.openxmlformats.org/officeDocument/2006/relationships/slide" Target="../slides/slide11.xml"  /><Relationship Id="rId2" Type="http://schemas.openxmlformats.org/officeDocument/2006/relationships/notesMaster" Target="../notesMasters/notesMaster1.xml"  /></Relationships>
</file>

<file path=ppt/notesSlides/_rels/notesSlide7.xml.rels><?xml version="1.0" encoding="UTF-8" standalone="yes" ?><Relationships xmlns="http://schemas.openxmlformats.org/package/2006/relationships"><Relationship Id="rId1" Type="http://schemas.openxmlformats.org/officeDocument/2006/relationships/slide" Target="../slides/slide12.xml"  /><Relationship Id="rId2" Type="http://schemas.openxmlformats.org/officeDocument/2006/relationships/notesMaster" Target="../notesMasters/notesMaster1.xml"  /></Relationships>
</file>

<file path=ppt/notesSlides/_rels/notesSlide8.xml.rels><?xml version="1.0" encoding="UTF-8" standalone="yes" ?><Relationships xmlns="http://schemas.openxmlformats.org/package/2006/relationships"><Relationship Id="rId1" Type="http://schemas.openxmlformats.org/officeDocument/2006/relationships/slide" Target="../slides/slide13.xml"  /><Relationship Id="rId2" Type="http://schemas.openxmlformats.org/officeDocument/2006/relationships/notesMaster" Target="../notesMasters/notesMaster1.xml"  /></Relationships>
</file>

<file path=ppt/notesSlides/_rels/notesSlide9.xml.rels><?xml version="1.0" encoding="UTF-8" standalone="yes" ?><Relationships xmlns="http://schemas.openxmlformats.org/package/2006/relationships"><Relationship Id="rId1" Type="http://schemas.openxmlformats.org/officeDocument/2006/relationships/slide" Target="../slides/slide14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79BFEBB5-E9C7-4297-A338-49D0A3D2D4F1}" type="slidenum">
              <a:rPr lang="en-US" altLang="en-US"/>
              <a:pPr lvl="0">
                <a:defRPr/>
              </a:pPr>
              <a:t>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BC47FD3-3F92-45E7-9055-4B45835A791C}" type="slidenum">
              <a:rPr lang="en-US" altLang="en-US"/>
              <a:pPr lvl="0">
                <a:defRPr/>
              </a:pPr>
              <a:t>16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BC47FD3-3F92-45E7-9055-4B45835A791C}" type="slidenum">
              <a:rPr lang="en-US" altLang="en-US"/>
              <a:pPr lvl="0">
                <a:defRPr/>
              </a:pPr>
              <a:t>17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BC47FD3-3F92-45E7-9055-4B45835A791C}" type="slidenum">
              <a:rPr lang="en-US" altLang="en-US"/>
              <a:pPr lvl="0">
                <a:defRPr/>
              </a:pPr>
              <a:t>18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BC47FD3-3F92-45E7-9055-4B45835A791C}" type="slidenum">
              <a:rPr lang="en-US" altLang="en-US"/>
              <a:pPr lvl="0">
                <a:defRPr/>
              </a:pPr>
              <a:t>19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BC47FD3-3F92-45E7-9055-4B45835A791C}" type="slidenum">
              <a:rPr lang="en-US" altLang="en-US"/>
              <a:pPr lvl="0">
                <a:defRPr/>
              </a:pPr>
              <a:t>20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DE53745-49BC-41B2-B27B-9D90B09C1806}" type="slidenum">
              <a:rPr lang="en-US" altLang="en-US"/>
              <a:pPr lvl="0">
                <a:defRPr/>
              </a:pPr>
              <a:t>21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79BFEBB5-E9C7-4297-A338-49D0A3D2D4F1}" type="slidenum">
              <a:rPr lang="en-US" altLang="en-US"/>
              <a:pPr lvl="0">
                <a:defRPr/>
              </a:pPr>
              <a:t>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79BFEBB5-E9C7-4297-A338-49D0A3D2D4F1}" type="slidenum">
              <a:rPr lang="en-US" altLang="en-US"/>
              <a:pPr lvl="0">
                <a:defRPr/>
              </a:pPr>
              <a:t>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79BFEBB5-E9C7-4297-A338-49D0A3D2D4F1}" type="slidenum">
              <a:rPr lang="en-US" altLang="en-US"/>
              <a:pPr lvl="0">
                <a:defRPr/>
              </a:pPr>
              <a:t>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BC47FD3-3F92-45E7-9055-4B45835A791C}" type="slidenum">
              <a:rPr lang="en-US" altLang="en-US"/>
              <a:pPr lvl="0">
                <a:defRPr/>
              </a:pPr>
              <a:t>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BC47FD3-3F92-45E7-9055-4B45835A791C}" type="slidenum">
              <a:rPr lang="en-US" altLang="en-US"/>
              <a:pPr lvl="0">
                <a:defRPr/>
              </a:pPr>
              <a:t>12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BC47FD3-3F92-45E7-9055-4B45835A791C}" type="slidenum">
              <a:rPr lang="en-US" altLang="en-US"/>
              <a:pPr lvl="0">
                <a:defRPr/>
              </a:pPr>
              <a:t>13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BC47FD3-3F92-45E7-9055-4B45835A791C}" type="slidenum">
              <a:rPr lang="en-US" altLang="en-US"/>
              <a:pPr lvl="0">
                <a:defRPr/>
              </a:pPr>
              <a:t>14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BC47FD3-3F92-45E7-9055-4B45835A791C}" type="slidenum">
              <a:rPr lang="en-US" altLang="en-US"/>
              <a:pPr lvl="0">
                <a:defRPr/>
              </a:pPr>
              <a:t>15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B75FCF-5AFD-8C4E-CFBA-45A8F2094F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76A1A40-1D21-66AA-4AC0-25BBE5A096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EDAF54-6655-AE51-90F0-C5061F256E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013FF-D2EF-452A-B271-407AA6242C75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29CCA4C-C640-C325-C2FC-31DF0DE2B9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BFD10B6-E19E-70DC-E62E-8942CC879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BC9B33-4EC5-496D-9596-73287F2A79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18014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746F76-D2E2-9D46-A1BD-F1B23E935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474DC9C-9C9A-C24D-11B1-DA7B0FBC03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A506553-90E5-7932-FFCF-050360635E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013FF-D2EF-452A-B271-407AA6242C75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643EF1E-8FA0-3D74-786A-3086622FA1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98614E0-A7C1-1FBB-4F13-DD78E9F54F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BC9B33-4EC5-496D-9596-73287F2A79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7638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9813E2E-F2AE-EC8A-E914-F375D7E7950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973F60B-58EC-5AAF-4819-E6AC91CC97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F9FCA8F-1029-86F1-1E04-D66BE791E0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013FF-D2EF-452A-B271-407AA6242C75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8E0F695-3A5C-98C8-31FD-808947DA5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4EBF08C-76CD-D8BC-04F9-765D21AEAD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BC9B33-4EC5-496D-9596-73287F2A79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17608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9060E6-EB1C-A1B0-2151-4A1D5E5BB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8307BE3-A24D-D7C7-278F-2074ACA5A6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645265F-C48A-6CA9-21C7-B3580F3329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013FF-D2EF-452A-B271-407AA6242C75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134DC5E-9500-B619-1ACC-8EC62FF0EE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162DF3A-734F-9A33-07F7-7C7D3E3BA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BC9B33-4EC5-496D-9596-73287F2A79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19111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E51356-0CA9-9601-AD47-5B4C9E0546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35FAE20-D3AC-8308-F4AE-6B23AE7791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AB2A566-DB2B-ACDA-6264-BE7C334CBC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013FF-D2EF-452A-B271-407AA6242C75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5C19C69-AD02-DCB0-9818-7233B40DCB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19CC8D1-1986-C30D-87E1-C0C249F50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BC9B33-4EC5-496D-9596-73287F2A79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48998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C4A91B-1706-3D0C-AF3F-A4EAAB411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4EE3BE1-E1CB-33EB-2B9C-B21441F7A4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A8214D1-7F80-9331-6E46-7DE951CED2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608504E-6C58-F115-AFF0-56969C5B3E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013FF-D2EF-452A-B271-407AA6242C75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F62CDAD-3DF4-9EFC-A595-C81642BC9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FBC5B22-5CBC-DBF3-931A-CD9F7097A5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BC9B33-4EC5-496D-9596-73287F2A79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76638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D81176-4D3F-7E4F-BEE7-4B69AC0D29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49AE033-2AE8-69DF-71D3-8B07D6CD50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1983EEE-B78E-FD4B-2B53-DB3EF7B74B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F38FA9B-E36A-2C3C-DF84-9C1142D5397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5F0FB36-0A21-D6AD-F809-69CD47AD851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53528D9-4447-004F-9FCD-C7A0AC9285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013FF-D2EF-452A-B271-407AA6242C75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6E19FA7-DEC8-399D-F4FD-CA8C580332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E68643D-1540-C20C-0881-8BFB02954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BC9B33-4EC5-496D-9596-73287F2A79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11754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88D7DE-DFEC-FB1F-860E-F3A559CFC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343536C-4D54-6064-BD49-F8A0615ACB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013FF-D2EF-452A-B271-407AA6242C75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2E2C5B4-852E-EEC7-FFF4-0B2246C996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4808F55-63E9-446E-BDC5-22B2E4FC4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BC9B33-4EC5-496D-9596-73287F2A79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30963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06A79BA-8DA1-6157-7F58-D184CDD393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013FF-D2EF-452A-B271-407AA6242C75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49BA9BE-329F-F7C1-930C-177348D125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9903007-32DD-99AD-2F81-2AFA535D8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BC9B33-4EC5-496D-9596-73287F2A79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01654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32EF1B-18EC-40CB-89AF-D1C3A49D8C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D11F8EC-8A15-0C70-BFF5-BC315FB50B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833D4-330C-147F-2739-3C3F1EFC0E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AC4118A-6712-66F4-35F8-08337AE004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013FF-D2EF-452A-B271-407AA6242C75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03A52B3-B747-C9BC-58DC-92EFC8AA3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ABA757E-BCD0-6081-F01A-7152AB61D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BC9B33-4EC5-496D-9596-73287F2A79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47426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C28337-28C7-DCED-3544-9624C181D3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D6ABE39-F53E-607E-6D0C-836E3E3A216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65C3FA4-D2BE-68C9-503E-1686905C23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2A54D62-C22C-1736-28C7-3A46742AA3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013FF-D2EF-452A-B271-407AA6242C75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A48DA18-6DCF-1B11-C190-70DA6AD40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419FA26-BAE2-B247-892C-C2FB1A9CF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BC9B33-4EC5-496D-9596-73287F2A79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9295505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4B0FA6E-C756-2E1F-6221-FE57C61066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0DCF418-0BCC-D13D-6038-8F7A86A798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552CE49-5CAB-E596-0741-7133BC6B37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F013FF-D2EF-452A-B271-407AA6242C75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9ACCAB5-0663-EB11-872E-4BDAA8854B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1ACFF28-18FD-A6DC-7492-B71F53293C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BC9B33-4EC5-496D-9596-73287F2A79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87795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1.pn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8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6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49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7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50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8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45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9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51.png"  /><Relationship Id="rId4" Type="http://schemas.openxmlformats.org/officeDocument/2006/relationships/image" Target="../media/image52.png"  /><Relationship Id="rId5" Type="http://schemas.openxmlformats.org/officeDocument/2006/relationships/image" Target="../media/image53.png"  /><Relationship Id="rId6" Type="http://schemas.openxmlformats.org/officeDocument/2006/relationships/image" Target="../media/image54.png"  /><Relationship Id="rId7" Type="http://schemas.openxmlformats.org/officeDocument/2006/relationships/image" Target="../media/image55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0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56.png"  /><Relationship Id="rId4" Type="http://schemas.openxmlformats.org/officeDocument/2006/relationships/image" Target="../media/image57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1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58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2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59.png"  /><Relationship Id="rId4" Type="http://schemas.openxmlformats.org/officeDocument/2006/relationships/image" Target="../media/image57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3.xml"  /><Relationship Id="rId2" Type="http://schemas.openxmlformats.org/officeDocument/2006/relationships/slideLayout" Target="../slideLayouts/slideLayout1.xml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4.xml"  /><Relationship Id="rId2" Type="http://schemas.openxmlformats.org/officeDocument/2006/relationships/slideLayout" Target="../slideLayouts/slideLayout1.xml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5.xml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60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.gif"  /><Relationship Id="rId3" Type="http://schemas.openxmlformats.org/officeDocument/2006/relationships/image" Target="../media/image3.png"  /><Relationship Id="rId4" Type="http://schemas.openxmlformats.org/officeDocument/2006/relationships/image" Target="../media/image4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10.png"  /><Relationship Id="rId11" Type="http://schemas.openxmlformats.org/officeDocument/2006/relationships/image" Target="../media/image11.png"  /><Relationship Id="rId12" Type="http://schemas.openxmlformats.org/officeDocument/2006/relationships/image" Target="../media/image12.jpeg"  /><Relationship Id="rId2" Type="http://schemas.openxmlformats.org/officeDocument/2006/relationships/notesSlide" Target="../notesSlides/notesSlide2.xml"  /><Relationship Id="rId3" Type="http://schemas.microsoft.com/office/2017/06/relationships/model3d" Target="../embeddings/oleObject1.glb"  /><Relationship Id="rId4" Type="http://schemas.openxmlformats.org/officeDocument/2006/relationships/image" Target="../media/image5.png"  /><Relationship Id="rId5" Type="http://schemas.openxmlformats.org/officeDocument/2006/relationships/image" Target="../media/image6.png"  /><Relationship Id="rId6" Type="http://schemas.openxmlformats.org/officeDocument/2006/relationships/image" Target="../media/image7.png"  /><Relationship Id="rId7" Type="http://schemas.openxmlformats.org/officeDocument/2006/relationships/image" Target="../media/image8.svg"  /><Relationship Id="rId8" Type="http://schemas.microsoft.com/office/2017/06/relationships/model3d" Target="../embeddings/oleObject2.glb"  /><Relationship Id="rId9" Type="http://schemas.openxmlformats.org/officeDocument/2006/relationships/image" Target="../media/image9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.xml"  /><Relationship Id="rId10" Type="http://schemas.openxmlformats.org/officeDocument/2006/relationships/image" Target="../media/image20.png"  /><Relationship Id="rId11" Type="http://schemas.openxmlformats.org/officeDocument/2006/relationships/image" Target="../media/image21.png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13.png"  /><Relationship Id="rId4" Type="http://schemas.openxmlformats.org/officeDocument/2006/relationships/image" Target="../media/image14.png"  /><Relationship Id="rId5" Type="http://schemas.openxmlformats.org/officeDocument/2006/relationships/image" Target="../media/image15.png"  /><Relationship Id="rId6" Type="http://schemas.openxmlformats.org/officeDocument/2006/relationships/image" Target="../media/image16.png"  /><Relationship Id="rId7" Type="http://schemas.openxmlformats.org/officeDocument/2006/relationships/image" Target="../media/image17.png"  /><Relationship Id="rId8" Type="http://schemas.openxmlformats.org/officeDocument/2006/relationships/image" Target="../media/image18.png"  /><Relationship Id="rId9" Type="http://schemas.openxmlformats.org/officeDocument/2006/relationships/image" Target="../media/image19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4.xml"  /><Relationship Id="rId3" Type="http://schemas.openxmlformats.org/officeDocument/2006/relationships/image" Target="../media/image22.png"  /><Relationship Id="rId4" Type="http://schemas.openxmlformats.org/officeDocument/2006/relationships/image" Target="../media/image23.png"  /><Relationship Id="rId5" Type="http://schemas.openxmlformats.org/officeDocument/2006/relationships/image" Target="../media/image24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5.png"  /><Relationship Id="rId3" Type="http://schemas.openxmlformats.org/officeDocument/2006/relationships/image" Target="../media/image26.png"  /><Relationship Id="rId4" Type="http://schemas.openxmlformats.org/officeDocument/2006/relationships/image" Target="../media/image27.png"  /><Relationship Id="rId5" Type="http://schemas.openxmlformats.org/officeDocument/2006/relationships/image" Target="../media/image27.png"  /><Relationship Id="rId6" Type="http://schemas.openxmlformats.org/officeDocument/2006/relationships/image" Target="../media/image28.png"  /><Relationship Id="rId7" Type="http://schemas.openxmlformats.org/officeDocument/2006/relationships/image" Target="../media/image29.jpeg"  /><Relationship Id="rId8" Type="http://schemas.openxmlformats.org/officeDocument/2006/relationships/image" Target="../media/image30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5.xml"  /><Relationship Id="rId10" Type="http://schemas.openxmlformats.org/officeDocument/2006/relationships/image" Target="../media/image35.png"  /><Relationship Id="rId11" Type="http://schemas.openxmlformats.org/officeDocument/2006/relationships/image" Target="../media/image38.png"  /><Relationship Id="rId12" Type="http://schemas.openxmlformats.org/officeDocument/2006/relationships/image" Target="../media/image39.png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31.png"  /><Relationship Id="rId4" Type="http://schemas.openxmlformats.org/officeDocument/2006/relationships/image" Target="../media/image32.png"  /><Relationship Id="rId5" Type="http://schemas.openxmlformats.org/officeDocument/2006/relationships/image" Target="../media/image33.png"  /><Relationship Id="rId6" Type="http://schemas.openxmlformats.org/officeDocument/2006/relationships/image" Target="../media/image34.png"  /><Relationship Id="rId7" Type="http://schemas.openxmlformats.org/officeDocument/2006/relationships/image" Target="../media/image35.png"  /><Relationship Id="rId8" Type="http://schemas.openxmlformats.org/officeDocument/2006/relationships/image" Target="../media/image36.png"  /><Relationship Id="rId9" Type="http://schemas.openxmlformats.org/officeDocument/2006/relationships/image" Target="../media/image37.jpe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0.png"  /><Relationship Id="rId3" Type="http://schemas.openxmlformats.org/officeDocument/2006/relationships/image" Target="../media/image41.png"  /><Relationship Id="rId4" Type="http://schemas.openxmlformats.org/officeDocument/2006/relationships/image" Target="../media/image42.png"  /><Relationship Id="rId5" Type="http://schemas.openxmlformats.org/officeDocument/2006/relationships/image" Target="../media/image43.png"  /><Relationship Id="rId6" Type="http://schemas.openxmlformats.org/officeDocument/2006/relationships/image" Target="../media/image44.png"  /><Relationship Id="rId7" Type="http://schemas.openxmlformats.org/officeDocument/2006/relationships/image" Target="../media/image45.png"  /><Relationship Id="rId8" Type="http://schemas.openxmlformats.org/officeDocument/2006/relationships/image" Target="../media/image46.png"  /><Relationship Id="rId9" Type="http://schemas.openxmlformats.org/officeDocument/2006/relationships/image" Target="../media/image47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39393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3737822" y="3013501"/>
            <a:ext cx="4716356" cy="8309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2400">
                <a:solidFill>
                  <a:schemeClr val="bg1">
                    <a:lumMod val="95000"/>
                  </a:schemeClr>
                </a:solidFill>
                <a:latin typeface="KoPubWorld돋움체 Bold"/>
                <a:ea typeface="KoPubWorld돋움체 Bold"/>
                <a:cs typeface="KoPubWorld돋움체 Bold"/>
              </a:rPr>
              <a:t>2023 </a:t>
            </a:r>
            <a:r>
              <a:rPr lang="ko-KR" altLang="en-US" sz="2400">
                <a:solidFill>
                  <a:schemeClr val="bg1">
                    <a:lumMod val="95000"/>
                  </a:schemeClr>
                </a:solidFill>
                <a:latin typeface="KoPubWorld돋움체 Bold"/>
                <a:ea typeface="KoPubWorld돋움체 Bold"/>
                <a:cs typeface="KoPubWorld돋움체 Bold"/>
              </a:rPr>
              <a:t>임베디드 소프트웨어 경진대회 </a:t>
            </a:r>
            <a:endParaRPr lang="ko-KR" altLang="en-US" sz="2400">
              <a:solidFill>
                <a:schemeClr val="bg1">
                  <a:lumMod val="95000"/>
                </a:schemeClr>
              </a:solidFill>
              <a:latin typeface="KoPubWorld돋움체 Bold"/>
              <a:ea typeface="KoPubWorld돋움체 Bold"/>
              <a:cs typeface="KoPubWorld돋움체 Bold"/>
            </a:endParaRPr>
          </a:p>
          <a:p>
            <a:pPr algn="ctr">
              <a:defRPr/>
            </a:pPr>
            <a:r>
              <a:rPr lang="en-US" altLang="ko-KR" sz="2400">
                <a:solidFill>
                  <a:schemeClr val="bg1">
                    <a:lumMod val="95000"/>
                  </a:schemeClr>
                </a:solidFill>
                <a:latin typeface="KoPubWorld돋움체 Bold"/>
                <a:ea typeface="KoPubWorld돋움체 Bold"/>
                <a:cs typeface="KoPubWorld돋움체 Bold"/>
              </a:rPr>
              <a:t>:</a:t>
            </a:r>
            <a:r>
              <a:rPr lang="ko-KR" altLang="en-US" sz="2400">
                <a:solidFill>
                  <a:schemeClr val="bg1">
                    <a:lumMod val="95000"/>
                  </a:schemeClr>
                </a:solidFill>
                <a:latin typeface="KoPubWorld돋움체 Bold"/>
                <a:ea typeface="KoPubWorld돋움체 Bold"/>
                <a:cs typeface="KoPubWorld돋움체 Bold"/>
              </a:rPr>
              <a:t> </a:t>
            </a:r>
            <a:r>
              <a:rPr lang="en-US" altLang="ko-KR" sz="2400">
                <a:solidFill>
                  <a:schemeClr val="bg1">
                    <a:lumMod val="95000"/>
                  </a:schemeClr>
                </a:solidFill>
                <a:latin typeface="KoPubWorld돋움체 Bold"/>
                <a:ea typeface="KoPubWorld돋움체 Bold"/>
                <a:cs typeface="KoPubWorld돋움체 Bold"/>
              </a:rPr>
              <a:t>LG</a:t>
            </a:r>
            <a:r>
              <a:rPr lang="ko-KR" altLang="en-US" sz="2400">
                <a:solidFill>
                  <a:schemeClr val="bg1">
                    <a:lumMod val="95000"/>
                  </a:schemeClr>
                </a:solidFill>
                <a:latin typeface="KoPubWorld돋움체 Bold"/>
                <a:ea typeface="KoPubWorld돋움체 Bold"/>
                <a:cs typeface="KoPubWorld돋움체 Bold"/>
              </a:rPr>
              <a:t> </a:t>
            </a:r>
            <a:r>
              <a:rPr lang="en-US" altLang="ko-KR" sz="2400">
                <a:solidFill>
                  <a:schemeClr val="bg1">
                    <a:lumMod val="95000"/>
                  </a:schemeClr>
                </a:solidFill>
                <a:latin typeface="KoPubWorld돋움체 Bold"/>
                <a:ea typeface="KoPubWorld돋움체 Bold"/>
                <a:cs typeface="KoPubWorld돋움체 Bold"/>
              </a:rPr>
              <a:t>webOS</a:t>
            </a:r>
            <a:r>
              <a:rPr lang="ko-KR" altLang="en-US" sz="2400">
                <a:solidFill>
                  <a:schemeClr val="bg1">
                    <a:lumMod val="95000"/>
                  </a:schemeClr>
                </a:solidFill>
                <a:latin typeface="KoPubWorld돋움체 Bold"/>
                <a:ea typeface="KoPubWorld돋움체 Bold"/>
                <a:cs typeface="KoPubWorld돋움체 Bold"/>
              </a:rPr>
              <a:t> 부문</a:t>
            </a:r>
            <a:endParaRPr lang="ko-KR" altLang="en-US" sz="2400">
              <a:solidFill>
                <a:schemeClr val="bg1">
                  <a:lumMod val="95000"/>
                </a:schemeClr>
              </a:solidFill>
              <a:latin typeface="KoPubWorld돋움체 Bold"/>
              <a:ea typeface="KoPubWorld돋움체 Bold"/>
              <a:cs typeface="KoPubWorld돋움체 Bold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048515" y="4183447"/>
            <a:ext cx="609497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400">
                <a:solidFill>
                  <a:schemeClr val="bg1">
                    <a:lumMod val="95000"/>
                  </a:schemeClr>
                </a:solidFill>
                <a:latin typeface="KoPubWorld돋움체 Bold"/>
                <a:ea typeface="KoPubWorld돋움체 Bold"/>
                <a:cs typeface="KoPubWorld돋움체 Bold"/>
              </a:rPr>
              <a:t>Team Member</a:t>
            </a:r>
            <a:endParaRPr lang="en-US" altLang="ko-KR" sz="2400">
              <a:solidFill>
                <a:schemeClr val="bg1">
                  <a:lumMod val="95000"/>
                </a:schemeClr>
              </a:solidFill>
              <a:latin typeface="KoPubWorld돋움체 Bold"/>
              <a:ea typeface="KoPubWorld돋움체 Bold"/>
              <a:cs typeface="KoPubWorld돋움체 Bold"/>
            </a:endParaRPr>
          </a:p>
          <a:p>
            <a:pPr algn="ctr">
              <a:defRPr/>
            </a:pPr>
            <a:r>
              <a:rPr lang="ko-KR" altLang="en-US" sz="1600">
                <a:solidFill>
                  <a:schemeClr val="bg1">
                    <a:lumMod val="95000"/>
                  </a:schemeClr>
                </a:solidFill>
                <a:latin typeface="KoPubWorld돋움체 Bold"/>
                <a:ea typeface="KoPubWorld돋움체 Bold"/>
                <a:cs typeface="KoPubWorld돋움체 Bold"/>
              </a:rPr>
              <a:t>인하대학교 정회준 </a:t>
            </a:r>
            <a:endParaRPr lang="ko-KR" altLang="en-US" sz="1600">
              <a:solidFill>
                <a:schemeClr val="bg1">
                  <a:lumMod val="95000"/>
                </a:schemeClr>
              </a:solidFill>
              <a:latin typeface="KoPubWorld돋움체 Bold"/>
              <a:ea typeface="KoPubWorld돋움체 Bold"/>
              <a:cs typeface="KoPubWorld돋움체 Bold"/>
            </a:endParaRPr>
          </a:p>
          <a:p>
            <a:pPr algn="ctr">
              <a:defRPr/>
            </a:pPr>
            <a:r>
              <a:rPr lang="ko-KR" altLang="en-US" sz="1600">
                <a:solidFill>
                  <a:schemeClr val="bg1">
                    <a:lumMod val="95000"/>
                  </a:schemeClr>
                </a:solidFill>
                <a:latin typeface="KoPubWorld돋움체 Bold"/>
                <a:ea typeface="KoPubWorld돋움체 Bold"/>
                <a:cs typeface="KoPubWorld돋움체 Bold"/>
              </a:rPr>
              <a:t>인하대학교 김지현</a:t>
            </a:r>
            <a:endParaRPr lang="ko-KR" altLang="en-US" sz="1600">
              <a:solidFill>
                <a:schemeClr val="bg1">
                  <a:lumMod val="95000"/>
                </a:schemeClr>
              </a:solidFill>
              <a:latin typeface="KoPubWorld돋움체 Bold"/>
              <a:ea typeface="KoPubWorld돋움체 Bold"/>
              <a:cs typeface="KoPubWorld돋움체 Bold"/>
            </a:endParaRPr>
          </a:p>
          <a:p>
            <a:pPr algn="ctr">
              <a:defRPr/>
            </a:pPr>
            <a:r>
              <a:rPr lang="ko-KR" altLang="en-US" sz="1600">
                <a:solidFill>
                  <a:schemeClr val="bg1">
                    <a:lumMod val="95000"/>
                  </a:schemeClr>
                </a:solidFill>
                <a:latin typeface="KoPubWorld돋움체 Bold"/>
                <a:ea typeface="KoPubWorld돋움체 Bold"/>
                <a:cs typeface="KoPubWorld돋움체 Bold"/>
              </a:rPr>
              <a:t>인하대학교 이석채</a:t>
            </a:r>
            <a:endParaRPr lang="ko-KR" altLang="en-US" sz="1600">
              <a:solidFill>
                <a:schemeClr val="bg1">
                  <a:lumMod val="95000"/>
                </a:schemeClr>
              </a:solidFill>
              <a:latin typeface="KoPubWorld돋움체 Bold"/>
              <a:ea typeface="KoPubWorld돋움체 Bold"/>
              <a:cs typeface="KoPubWorld돋움체 Bold"/>
            </a:endParaRPr>
          </a:p>
          <a:p>
            <a:pPr algn="ctr">
              <a:defRPr/>
            </a:pPr>
            <a:r>
              <a:rPr lang="ko-KR" altLang="en-US" sz="1600">
                <a:solidFill>
                  <a:schemeClr val="bg1">
                    <a:lumMod val="95000"/>
                  </a:schemeClr>
                </a:solidFill>
                <a:latin typeface="KoPubWorld돋움체 Bold"/>
                <a:ea typeface="KoPubWorld돋움체 Bold"/>
                <a:cs typeface="KoPubWorld돋움체 Bold"/>
              </a:rPr>
              <a:t>인하대학교 김종구</a:t>
            </a:r>
            <a:endParaRPr lang="ko-KR" altLang="en-US" sz="1600">
              <a:solidFill>
                <a:schemeClr val="bg1">
                  <a:lumMod val="95000"/>
                </a:schemeClr>
              </a:solidFill>
              <a:latin typeface="KoPubWorld돋움체 Bold"/>
              <a:ea typeface="KoPubWorld돋움체 Bold"/>
              <a:cs typeface="KoPubWorld돋움체 Bold"/>
            </a:endParaRPr>
          </a:p>
          <a:p>
            <a:pPr algn="ctr">
              <a:defRPr/>
            </a:pPr>
            <a:r>
              <a:rPr lang="ko-KR" altLang="en-US" sz="1600">
                <a:solidFill>
                  <a:schemeClr val="bg1">
                    <a:lumMod val="95000"/>
                  </a:schemeClr>
                </a:solidFill>
                <a:latin typeface="KoPubWorld돋움체 Bold"/>
                <a:ea typeface="KoPubWorld돋움체 Bold"/>
                <a:cs typeface="KoPubWorld돋움체 Bold"/>
              </a:rPr>
              <a:t>인하대학교 임은혜 </a:t>
            </a:r>
            <a:endParaRPr lang="en-US" altLang="ko-KR" sz="1600">
              <a:solidFill>
                <a:schemeClr val="bg1">
                  <a:lumMod val="95000"/>
                </a:schemeClr>
              </a:solidFill>
              <a:latin typeface="KoPubWorld돋움체 Bold"/>
              <a:ea typeface="KoPubWorld돋움체 Bold"/>
              <a:cs typeface="KoPubWorld돋움체 Bold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973931" y="592932"/>
            <a:ext cx="10244138" cy="5672137"/>
          </a:xfrm>
          <a:prstGeom prst="rect">
            <a:avLst/>
          </a:prstGeom>
          <a:noFill/>
          <a:ln w="69850" cap="sq">
            <a:solidFill>
              <a:schemeClr val="bg1">
                <a:lumMod val="95000"/>
              </a:schemeClr>
            </a:solidFill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290762" y="2074585"/>
            <a:ext cx="7610475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4400">
                <a:solidFill>
                  <a:schemeClr val="bg1">
                    <a:lumMod val="95000"/>
                  </a:schemeClr>
                </a:solidFill>
                <a:latin typeface="KoPubWorld돋움체 Bold"/>
                <a:ea typeface="KoPubWorld돋움체 Bold"/>
                <a:cs typeface="KoPubWorld돋움체 Bold"/>
              </a:rPr>
              <a:t>와상 환자 자세 추정 서비스 개발</a:t>
            </a:r>
            <a:endParaRPr lang="en-US" altLang="ko-KR" sz="4400">
              <a:solidFill>
                <a:schemeClr val="bg1">
                  <a:lumMod val="95000"/>
                </a:schemeClr>
              </a:solidFill>
              <a:latin typeface="KoPubWorld돋움체 Bold"/>
              <a:ea typeface="KoPubWorld돋움체 Bold"/>
              <a:cs typeface="KoPubWorld돋움체 Bold"/>
            </a:endParaRPr>
          </a:p>
        </p:txBody>
      </p:sp>
      <p:pic>
        <p:nvPicPr>
          <p:cNvPr id="13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6" name="직선 연결선 5"/>
          <p:cNvCxnSpPr/>
          <p:nvPr/>
        </p:nvCxnSpPr>
        <p:spPr>
          <a:xfrm>
            <a:off x="570451" y="766052"/>
            <a:ext cx="10823510" cy="0"/>
          </a:xfrm>
          <a:prstGeom prst="line">
            <a:avLst/>
          </a:prstGeom>
          <a:ln w="15875">
            <a:solidFill>
              <a:srgbClr val="1e3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7"/>
          <p:cNvSpPr txBox="1"/>
          <p:nvPr/>
        </p:nvSpPr>
        <p:spPr>
          <a:xfrm>
            <a:off x="560926" y="209852"/>
            <a:ext cx="6856716" cy="5692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200">
                <a:solidFill>
                  <a:srgbClr val="404040"/>
                </a:solidFill>
                <a:latin typeface="KoPubWorld돋움체 Bold"/>
                <a:ea typeface="KoPubWorld돋움체 Bold"/>
                <a:cs typeface="KoPubWorld돋움체 Bold"/>
              </a:rPr>
              <a:t>Information Architecture</a:t>
            </a:r>
            <a:endParaRPr lang="en-US" altLang="ko-KR" sz="3200">
              <a:solidFill>
                <a:srgbClr val="404040"/>
              </a:solidFill>
              <a:latin typeface="KoPubWorld돋움체 Bold"/>
              <a:ea typeface="KoPubWorld돋움체 Bold"/>
              <a:cs typeface="KoPubWorld돋움체 Bold"/>
            </a:endParaRPr>
          </a:p>
        </p:txBody>
      </p:sp>
      <p:pic>
        <p:nvPicPr>
          <p:cNvPr id="66" name=""/>
          <p:cNvPicPr>
            <a:picLocks noChangeAspect="1"/>
          </p:cNvPicPr>
          <p:nvPr/>
        </p:nvPicPr>
        <p:blipFill rotWithShape="1">
          <a:blip r:embed="rId2"/>
          <a:srcRect b="22690"/>
          <a:stretch>
            <a:fillRect/>
          </a:stretch>
        </p:blipFill>
        <p:spPr>
          <a:xfrm>
            <a:off x="1292572" y="796393"/>
            <a:ext cx="9606856" cy="55788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570451" y="766052"/>
            <a:ext cx="10823510" cy="0"/>
          </a:xfrm>
          <a:prstGeom prst="line">
            <a:avLst/>
          </a:prstGeom>
          <a:ln w="15875">
            <a:solidFill>
              <a:srgbClr val="1e3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60926" y="209852"/>
            <a:ext cx="6856716" cy="5692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>
                <a:solidFill>
                  <a:srgbClr val="404040"/>
                </a:solidFill>
                <a:latin typeface="KoPubWorld돋움체 Bold"/>
                <a:ea typeface="KoPubWorld돋움체 Bold"/>
                <a:cs typeface="KoPubWorld돋움체 Bold"/>
              </a:rPr>
              <a:t>시연 영상</a:t>
            </a:r>
            <a:endParaRPr lang="ko-KR" altLang="en-US" sz="3200">
              <a:solidFill>
                <a:srgbClr val="404040"/>
              </a:solidFill>
              <a:latin typeface="KoPubWorld돋움체 Bold"/>
              <a:ea typeface="KoPubWorld돋움체 Bold"/>
              <a:cs typeface="KoPubWorld돋움체 Bold"/>
            </a:endParaRPr>
          </a:p>
        </p:txBody>
      </p:sp>
      <p:sp>
        <p:nvSpPr>
          <p:cNvPr id="18" name="모서리가 둥근 직사각형 19"/>
          <p:cNvSpPr/>
          <p:nvPr/>
        </p:nvSpPr>
        <p:spPr>
          <a:xfrm>
            <a:off x="779450" y="1240497"/>
            <a:ext cx="5525548" cy="536029"/>
          </a:xfrm>
          <a:prstGeom prst="roundRect">
            <a:avLst>
              <a:gd name="adj" fmla="val 33943"/>
            </a:avLst>
          </a:prstGeom>
          <a:solidFill>
            <a:srgbClr val="393939"/>
          </a:solidFill>
          <a:ln w="3810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 sz="2000">
              <a:solidFill>
                <a:schemeClr val="bg1">
                  <a:lumMod val="95000"/>
                </a:schemeClr>
              </a:solidFill>
              <a:latin typeface="KoPubWorld돋움체 Bold"/>
              <a:ea typeface="KoPubWorld돋움체 Bold"/>
              <a:cs typeface="KoPubWorld돋움체 Bold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933394" y="3170745"/>
            <a:ext cx="4562988" cy="9040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ea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§"/>
              <a:defRPr/>
            </a:pPr>
            <a:r>
              <a:rPr lang="ko-KR" altLang="en-US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</a:rPr>
              <a:t>각 환자가 </a:t>
            </a:r>
            <a:r>
              <a:rPr lang="ko-KR" altLang="en-US">
                <a:solidFill>
                  <a:srgbClr val="404040"/>
                </a:solidFill>
                <a:latin typeface="KoPubWorld돋움체 Bold"/>
                <a:ea typeface="KoPubWorld돋움체 Bold"/>
                <a:cs typeface="KoPubWorld돋움체 Medium"/>
              </a:rPr>
              <a:t>동일한 자세를 지속한 시간</a:t>
            </a:r>
            <a:r>
              <a:rPr lang="ko-KR" altLang="en-US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</a:rPr>
              <a:t>에 대한 정보를 그래프 형태로 보여 줌</a:t>
            </a:r>
            <a:endParaRPr lang="ko-KR" altLang="en-US">
              <a:solidFill>
                <a:srgbClr val="404040"/>
              </a:solidFill>
              <a:latin typeface="KoPubWorld돋움체 Medium"/>
              <a:ea typeface="KoPubWorld돋움체 Medium"/>
              <a:cs typeface="KoPubWorld돋움체 Medium"/>
            </a:endParaRPr>
          </a:p>
        </p:txBody>
      </p:sp>
      <p:sp>
        <p:nvSpPr>
          <p:cNvPr id="19" name=""/>
          <p:cNvSpPr txBox="1"/>
          <p:nvPr/>
        </p:nvSpPr>
        <p:spPr>
          <a:xfrm>
            <a:off x="770467" y="1326725"/>
            <a:ext cx="5553075" cy="394336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defRPr/>
            </a:pPr>
            <a:r>
              <a:rPr kumimoji="1" lang="ko-KR" altLang="en-US" sz="2000">
                <a:solidFill>
                  <a:schemeClr val="lt1"/>
                </a:solidFill>
                <a:latin typeface="KoPubWorld돋움체 Bold"/>
                <a:ea typeface="KoPubWorld돋움체 Bold"/>
                <a:cs typeface="KoPubWorld돋움체 Bold"/>
              </a:rPr>
              <a:t>전체 환자 열람</a:t>
            </a:r>
            <a:endParaRPr kumimoji="1" lang="ko-KR" altLang="en-US" sz="2000">
              <a:solidFill>
                <a:schemeClr val="lt1"/>
              </a:solidFill>
              <a:latin typeface="KoPubWorld돋움체 Bold"/>
              <a:ea typeface="KoPubWorld돋움체 Bold"/>
              <a:cs typeface="KoPubWorld돋움체 Bold"/>
            </a:endParaRPr>
          </a:p>
        </p:txBody>
      </p:sp>
      <p:pic>
        <p:nvPicPr>
          <p:cNvPr id="20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14350" y="2089603"/>
            <a:ext cx="6149115" cy="3255794"/>
          </a:xfrm>
          <a:prstGeom prst="rect">
            <a:avLst/>
          </a:prstGeom>
        </p:spPr>
      </p:pic>
      <p:sp>
        <p:nvSpPr>
          <p:cNvPr id="21" name="모서리가 둥근 직사각형 19"/>
          <p:cNvSpPr/>
          <p:nvPr/>
        </p:nvSpPr>
        <p:spPr>
          <a:xfrm>
            <a:off x="6982219" y="2715042"/>
            <a:ext cx="1750184" cy="380165"/>
          </a:xfrm>
          <a:prstGeom prst="roundRect">
            <a:avLst>
              <a:gd name="adj" fmla="val 50000"/>
            </a:avLst>
          </a:prstGeom>
          <a:solidFill>
            <a:srgbClr val="f2f2f2"/>
          </a:solidFill>
          <a:ln w="12700">
            <a:solidFill>
              <a:schemeClr val="accent3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 sz="2000">
              <a:solidFill>
                <a:schemeClr val="bg1">
                  <a:lumMod val="95000"/>
                </a:schemeClr>
              </a:solidFill>
              <a:latin typeface="KoPubWorld돋움체 Bold"/>
              <a:ea typeface="KoPubWorld돋움체 Bold"/>
              <a:cs typeface="KoPubWorld돋움체 Bold"/>
            </a:endParaRPr>
          </a:p>
        </p:txBody>
      </p:sp>
      <p:sp>
        <p:nvSpPr>
          <p:cNvPr id="22" name=""/>
          <p:cNvSpPr txBox="1"/>
          <p:nvPr/>
        </p:nvSpPr>
        <p:spPr>
          <a:xfrm>
            <a:off x="6991926" y="2671991"/>
            <a:ext cx="1731818" cy="452611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ctr">
              <a:lnSpc>
                <a:spcPct val="150000"/>
              </a:lnSpc>
              <a:spcBef>
                <a:spcPts val="0"/>
              </a:spcBef>
              <a:buNone/>
              <a:defRPr/>
            </a:pPr>
            <a:r>
              <a:rPr lang="ko-KR" altLang="en-US" sz="1600">
                <a:solidFill>
                  <a:srgbClr val="404040"/>
                </a:solidFill>
                <a:latin typeface="KoPubWorld돋움체 Bold"/>
                <a:ea typeface="KoPubWorld돋움체 Bold"/>
                <a:cs typeface="KoPubWorld돋움체 Medium"/>
              </a:rPr>
              <a:t>환자 정보 카드</a:t>
            </a:r>
            <a:endParaRPr lang="ko-KR" altLang="en-US" sz="1600">
              <a:solidFill>
                <a:srgbClr val="404040"/>
              </a:solidFill>
              <a:latin typeface="KoPubWorld돋움체 Bold"/>
              <a:ea typeface="KoPubWorld돋움체 Bold"/>
              <a:cs typeface="KoPubWorld돋움체 Medium"/>
            </a:endParaRPr>
          </a:p>
        </p:txBody>
      </p:sp>
      <p:sp>
        <p:nvSpPr>
          <p:cNvPr id="23" name="TextBox 1"/>
          <p:cNvSpPr txBox="1"/>
          <p:nvPr/>
        </p:nvSpPr>
        <p:spPr>
          <a:xfrm>
            <a:off x="6933394" y="4639902"/>
            <a:ext cx="4562988" cy="13208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ea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§"/>
              <a:defRPr/>
            </a:pPr>
            <a:r>
              <a:rPr lang="ko-KR" altLang="en-US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</a:rPr>
              <a:t>동일 자세 지속 시간에 따라 환자의 </a:t>
            </a:r>
            <a:r>
              <a:rPr lang="en-US" altLang="ko-KR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</a:rPr>
              <a:t>category</a:t>
            </a:r>
            <a:r>
              <a:rPr lang="ko-KR" altLang="en-US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</a:rPr>
              <a:t>를 조치 요망</a:t>
            </a:r>
            <a:r>
              <a:rPr lang="en-US" altLang="ko-KR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</a:rPr>
              <a:t>/</a:t>
            </a:r>
            <a:r>
              <a:rPr lang="ko-KR" altLang="en-US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</a:rPr>
              <a:t>조치 불필요로 나눔</a:t>
            </a:r>
            <a:endParaRPr lang="ko-KR" altLang="en-US">
              <a:solidFill>
                <a:srgbClr val="404040"/>
              </a:solidFill>
              <a:latin typeface="KoPubWorld돋움체 Medium"/>
              <a:ea typeface="KoPubWorld돋움체 Medium"/>
              <a:cs typeface="KoPubWorld돋움체 Medium"/>
            </a:endParaRPr>
          </a:p>
          <a:p>
            <a:pPr marL="285750" indent="-285750" ea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§"/>
              <a:defRPr/>
            </a:pPr>
            <a:r>
              <a:rPr lang="ko-KR" altLang="en-US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</a:rPr>
              <a:t>조치가 필요한 환자 </a:t>
            </a:r>
            <a:r>
              <a:rPr lang="en-US" altLang="ko-KR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</a:rPr>
              <a:t>list</a:t>
            </a:r>
            <a:r>
              <a:rPr lang="ko-KR" altLang="en-US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</a:rPr>
              <a:t>를 상단에 표시함</a:t>
            </a:r>
            <a:endParaRPr lang="ko-KR" altLang="en-US">
              <a:solidFill>
                <a:srgbClr val="404040"/>
              </a:solidFill>
              <a:latin typeface="KoPubWorld돋움체 Medium"/>
              <a:ea typeface="KoPubWorld돋움체 Medium"/>
              <a:cs typeface="KoPubWorld돋움체 Medium"/>
            </a:endParaRPr>
          </a:p>
        </p:txBody>
      </p:sp>
      <p:sp>
        <p:nvSpPr>
          <p:cNvPr id="24" name="모서리가 둥근 직사각형 19"/>
          <p:cNvSpPr/>
          <p:nvPr/>
        </p:nvSpPr>
        <p:spPr>
          <a:xfrm>
            <a:off x="6982219" y="4184199"/>
            <a:ext cx="1750184" cy="380165"/>
          </a:xfrm>
          <a:prstGeom prst="roundRect">
            <a:avLst>
              <a:gd name="adj" fmla="val 50000"/>
            </a:avLst>
          </a:prstGeom>
          <a:solidFill>
            <a:srgbClr val="f2f2f2"/>
          </a:solidFill>
          <a:ln w="12700">
            <a:solidFill>
              <a:schemeClr val="accent3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 sz="2000">
              <a:solidFill>
                <a:schemeClr val="bg1">
                  <a:lumMod val="95000"/>
                </a:schemeClr>
              </a:solidFill>
              <a:latin typeface="KoPubWorld돋움체 Bold"/>
              <a:ea typeface="KoPubWorld돋움체 Bold"/>
              <a:cs typeface="KoPubWorld돋움체 Bold"/>
            </a:endParaRPr>
          </a:p>
        </p:txBody>
      </p:sp>
      <p:sp>
        <p:nvSpPr>
          <p:cNvPr id="25" name=""/>
          <p:cNvSpPr txBox="1"/>
          <p:nvPr/>
        </p:nvSpPr>
        <p:spPr>
          <a:xfrm>
            <a:off x="6991926" y="4141148"/>
            <a:ext cx="1731818" cy="452611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ctr">
              <a:lnSpc>
                <a:spcPct val="150000"/>
              </a:lnSpc>
              <a:spcBef>
                <a:spcPts val="0"/>
              </a:spcBef>
              <a:buNone/>
              <a:defRPr/>
            </a:pPr>
            <a:r>
              <a:rPr lang="ko-KR" altLang="en-US" sz="1600">
                <a:solidFill>
                  <a:srgbClr val="404040"/>
                </a:solidFill>
                <a:latin typeface="KoPubWorld돋움체 Bold"/>
                <a:ea typeface="KoPubWorld돋움체 Bold"/>
                <a:cs typeface="KoPubWorld돋움체 Medium"/>
              </a:rPr>
              <a:t>조치 필요</a:t>
            </a:r>
            <a:r>
              <a:rPr lang="en-US" altLang="ko-KR" sz="1600">
                <a:solidFill>
                  <a:srgbClr val="404040"/>
                </a:solidFill>
                <a:latin typeface="KoPubWorld돋움체 Bold"/>
                <a:ea typeface="KoPubWorld돋움체 Bold"/>
                <a:cs typeface="KoPubWorld돋움체 Medium"/>
              </a:rPr>
              <a:t>/</a:t>
            </a:r>
            <a:r>
              <a:rPr lang="ko-KR" altLang="en-US" sz="1600">
                <a:solidFill>
                  <a:srgbClr val="404040"/>
                </a:solidFill>
                <a:latin typeface="KoPubWorld돋움체 Bold"/>
                <a:ea typeface="KoPubWorld돋움체 Bold"/>
                <a:cs typeface="KoPubWorld돋움체 Medium"/>
              </a:rPr>
              <a:t>불필요</a:t>
            </a:r>
            <a:endParaRPr lang="ko-KR" altLang="en-US" sz="1600">
              <a:solidFill>
                <a:srgbClr val="404040"/>
              </a:solidFill>
              <a:latin typeface="KoPubWorld돋움체 Bold"/>
              <a:ea typeface="KoPubWorld돋움체 Bold"/>
              <a:cs typeface="KoPubWorld돋움체 Medium"/>
            </a:endParaRPr>
          </a:p>
        </p:txBody>
      </p:sp>
      <p:sp>
        <p:nvSpPr>
          <p:cNvPr id="26" name="TextBox 1"/>
          <p:cNvSpPr txBox="1"/>
          <p:nvPr/>
        </p:nvSpPr>
        <p:spPr>
          <a:xfrm>
            <a:off x="6933394" y="2122995"/>
            <a:ext cx="4562988" cy="4944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ea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§"/>
              <a:defRPr/>
            </a:pPr>
            <a:r>
              <a:rPr lang="ko-KR" altLang="en-US">
                <a:solidFill>
                  <a:srgbClr val="404040"/>
                </a:solidFill>
                <a:latin typeface="KoPubWorld돋움체 Bold"/>
                <a:ea typeface="KoPubWorld돋움체 Bold"/>
                <a:cs typeface="KoPubWorld돋움체 Medium"/>
              </a:rPr>
              <a:t>전체 환자의 현황을 요약</a:t>
            </a:r>
            <a:r>
              <a:rPr lang="ko-KR" altLang="en-US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</a:rPr>
              <a:t>하여 보여 줌</a:t>
            </a:r>
            <a:endParaRPr lang="en-US" altLang="ko-KR">
              <a:solidFill>
                <a:srgbClr val="404040"/>
              </a:solidFill>
              <a:latin typeface="KoPubWorld돋움체 Medium"/>
              <a:ea typeface="KoPubWorld돋움체 Medium"/>
              <a:cs typeface="KoPubWorld돋움체 Medium"/>
            </a:endParaRPr>
          </a:p>
        </p:txBody>
      </p:sp>
      <p:sp>
        <p:nvSpPr>
          <p:cNvPr id="27" name="모서리가 둥근 직사각형 19"/>
          <p:cNvSpPr/>
          <p:nvPr/>
        </p:nvSpPr>
        <p:spPr>
          <a:xfrm>
            <a:off x="6982219" y="1667292"/>
            <a:ext cx="1750184" cy="380165"/>
          </a:xfrm>
          <a:prstGeom prst="roundRect">
            <a:avLst>
              <a:gd name="adj" fmla="val 50000"/>
            </a:avLst>
          </a:prstGeom>
          <a:solidFill>
            <a:srgbClr val="f2f2f2"/>
          </a:solidFill>
          <a:ln w="12700">
            <a:solidFill>
              <a:schemeClr val="accent3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 sz="2000">
              <a:solidFill>
                <a:schemeClr val="bg1">
                  <a:lumMod val="95000"/>
                </a:schemeClr>
              </a:solidFill>
              <a:latin typeface="KoPubWorld돋움체 Bold"/>
              <a:ea typeface="KoPubWorld돋움체 Bold"/>
              <a:cs typeface="KoPubWorld돋움체 Bold"/>
            </a:endParaRPr>
          </a:p>
        </p:txBody>
      </p:sp>
      <p:sp>
        <p:nvSpPr>
          <p:cNvPr id="28" name=""/>
          <p:cNvSpPr txBox="1"/>
          <p:nvPr/>
        </p:nvSpPr>
        <p:spPr>
          <a:xfrm>
            <a:off x="6991926" y="1624241"/>
            <a:ext cx="1731818" cy="452611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ctr">
              <a:lnSpc>
                <a:spcPct val="150000"/>
              </a:lnSpc>
              <a:spcBef>
                <a:spcPts val="0"/>
              </a:spcBef>
              <a:buNone/>
              <a:defRPr/>
            </a:pPr>
            <a:r>
              <a:rPr lang="ko-KR" altLang="en-US" sz="1600">
                <a:solidFill>
                  <a:srgbClr val="404040"/>
                </a:solidFill>
                <a:latin typeface="KoPubWorld돋움체 Bold"/>
                <a:ea typeface="KoPubWorld돋움체 Bold"/>
                <a:cs typeface="KoPubWorld돋움체 Medium"/>
              </a:rPr>
              <a:t>환자 현황</a:t>
            </a:r>
            <a:endParaRPr lang="ko-KR" altLang="en-US" sz="1600">
              <a:solidFill>
                <a:srgbClr val="404040"/>
              </a:solidFill>
              <a:latin typeface="KoPubWorld돋움체 Bold"/>
              <a:ea typeface="KoPubWorld돋움체 Bold"/>
              <a:cs typeface="KoPubWorld돋움체 Medium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570451" y="766052"/>
            <a:ext cx="10823510" cy="0"/>
          </a:xfrm>
          <a:prstGeom prst="line">
            <a:avLst/>
          </a:prstGeom>
          <a:ln w="15875">
            <a:solidFill>
              <a:srgbClr val="1e3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60926" y="209852"/>
            <a:ext cx="6856716" cy="5692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>
                <a:solidFill>
                  <a:srgbClr val="404040"/>
                </a:solidFill>
                <a:latin typeface="KoPubWorld돋움체 Bold"/>
                <a:ea typeface="KoPubWorld돋움체 Bold"/>
                <a:cs typeface="KoPubWorld돋움체 Bold"/>
              </a:rPr>
              <a:t>시연 영상</a:t>
            </a:r>
            <a:endParaRPr lang="ko-KR" altLang="en-US" sz="3200">
              <a:solidFill>
                <a:srgbClr val="404040"/>
              </a:solidFill>
              <a:latin typeface="KoPubWorld돋움체 Bold"/>
              <a:ea typeface="KoPubWorld돋움체 Bold"/>
              <a:cs typeface="KoPubWorld돋움체 Bold"/>
            </a:endParaRPr>
          </a:p>
        </p:txBody>
      </p:sp>
      <p:sp>
        <p:nvSpPr>
          <p:cNvPr id="18" name="모서리가 둥근 직사각형 19"/>
          <p:cNvSpPr/>
          <p:nvPr/>
        </p:nvSpPr>
        <p:spPr>
          <a:xfrm>
            <a:off x="779450" y="1240497"/>
            <a:ext cx="5525548" cy="536029"/>
          </a:xfrm>
          <a:prstGeom prst="roundRect">
            <a:avLst>
              <a:gd name="adj" fmla="val 33943"/>
            </a:avLst>
          </a:prstGeom>
          <a:solidFill>
            <a:srgbClr val="393939"/>
          </a:solidFill>
          <a:ln w="3810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 sz="2000">
              <a:solidFill>
                <a:schemeClr val="bg1">
                  <a:lumMod val="95000"/>
                </a:schemeClr>
              </a:solidFill>
              <a:latin typeface="KoPubWorld돋움체 Bold"/>
              <a:ea typeface="KoPubWorld돋움체 Bold"/>
              <a:cs typeface="KoPubWorld돋움체 Bold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942920" y="3504538"/>
            <a:ext cx="4562988" cy="13231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ea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§"/>
              <a:defRPr/>
            </a:pPr>
            <a:r>
              <a:rPr lang="ko-KR" altLang="en-US">
                <a:solidFill>
                  <a:srgbClr val="404040"/>
                </a:solidFill>
                <a:latin typeface="KoPubWorld돋움체 Bold"/>
                <a:ea typeface="KoPubWorld돋움체 Bold"/>
                <a:cs typeface="KoPubWorld돋움체 Medium"/>
              </a:rPr>
              <a:t>강한 압력이 가해지는 부분에 대한 알림</a:t>
            </a:r>
            <a:r>
              <a:rPr lang="ko-KR" altLang="en-US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</a:rPr>
              <a:t>을 표시함</a:t>
            </a:r>
            <a:endParaRPr lang="ko-KR" altLang="en-US">
              <a:solidFill>
                <a:srgbClr val="404040"/>
              </a:solidFill>
              <a:latin typeface="KoPubWorld돋움체 Medium"/>
              <a:ea typeface="KoPubWorld돋움체 Medium"/>
              <a:cs typeface="KoPubWorld돋움체 Medium"/>
            </a:endParaRPr>
          </a:p>
          <a:p>
            <a:pPr marL="285750" indent="-285750" ea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§"/>
              <a:defRPr/>
            </a:pPr>
            <a:r>
              <a:rPr lang="ko-KR" altLang="en-US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</a:rPr>
              <a:t>환자에 대한 </a:t>
            </a:r>
            <a:r>
              <a:rPr lang="ko-KR" altLang="en-US">
                <a:solidFill>
                  <a:srgbClr val="404040"/>
                </a:solidFill>
                <a:latin typeface="KoPubWorld돋움체 Bold"/>
                <a:ea typeface="KoPubWorld돋움체 Bold"/>
                <a:cs typeface="KoPubWorld돋움체 Medium"/>
              </a:rPr>
              <a:t>의사의 소견</a:t>
            </a:r>
            <a:r>
              <a:rPr lang="ko-KR" altLang="en-US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</a:rPr>
              <a:t>을 표시함</a:t>
            </a:r>
            <a:endParaRPr lang="ko-KR" altLang="en-US">
              <a:solidFill>
                <a:srgbClr val="404040"/>
              </a:solidFill>
              <a:latin typeface="KoPubWorld돋움체 Medium"/>
              <a:ea typeface="KoPubWorld돋움체 Medium"/>
              <a:cs typeface="KoPubWorld돋움체 Medium"/>
            </a:endParaRPr>
          </a:p>
        </p:txBody>
      </p:sp>
      <p:sp>
        <p:nvSpPr>
          <p:cNvPr id="19" name=""/>
          <p:cNvSpPr txBox="1"/>
          <p:nvPr/>
        </p:nvSpPr>
        <p:spPr>
          <a:xfrm>
            <a:off x="770467" y="1326725"/>
            <a:ext cx="5553075" cy="395395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defRPr/>
            </a:pPr>
            <a:r>
              <a:rPr kumimoji="1" lang="ko-KR" altLang="en-US" sz="2000">
                <a:solidFill>
                  <a:schemeClr val="lt1"/>
                </a:solidFill>
                <a:latin typeface="KoPubWorld돋움체 Bold"/>
                <a:ea typeface="KoPubWorld돋움체 Bold"/>
                <a:cs typeface="KoPubWorld돋움체 Bold"/>
              </a:rPr>
              <a:t>환자 세부 정보</a:t>
            </a:r>
            <a:endParaRPr kumimoji="1" lang="ko-KR" altLang="en-US" sz="2000">
              <a:solidFill>
                <a:schemeClr val="lt1"/>
              </a:solidFill>
              <a:latin typeface="KoPubWorld돋움체 Bold"/>
              <a:ea typeface="KoPubWorld돋움체 Bold"/>
              <a:cs typeface="KoPubWorld돋움체 Bold"/>
            </a:endParaRPr>
          </a:p>
        </p:txBody>
      </p:sp>
      <p:sp>
        <p:nvSpPr>
          <p:cNvPr id="21" name="모서리가 둥근 직사각형 19"/>
          <p:cNvSpPr/>
          <p:nvPr/>
        </p:nvSpPr>
        <p:spPr>
          <a:xfrm>
            <a:off x="6991745" y="3048835"/>
            <a:ext cx="1750184" cy="380165"/>
          </a:xfrm>
          <a:prstGeom prst="roundRect">
            <a:avLst>
              <a:gd name="adj" fmla="val 50000"/>
            </a:avLst>
          </a:prstGeom>
          <a:solidFill>
            <a:srgbClr val="f2f2f2"/>
          </a:solidFill>
          <a:ln w="12700">
            <a:solidFill>
              <a:schemeClr val="accent3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 sz="2000">
              <a:solidFill>
                <a:schemeClr val="bg1">
                  <a:lumMod val="95000"/>
                </a:schemeClr>
              </a:solidFill>
              <a:latin typeface="KoPubWorld돋움체 Bold"/>
              <a:ea typeface="KoPubWorld돋움체 Bold"/>
              <a:cs typeface="KoPubWorld돋움체 Bold"/>
            </a:endParaRPr>
          </a:p>
        </p:txBody>
      </p:sp>
      <p:sp>
        <p:nvSpPr>
          <p:cNvPr id="22" name=""/>
          <p:cNvSpPr txBox="1"/>
          <p:nvPr/>
        </p:nvSpPr>
        <p:spPr>
          <a:xfrm>
            <a:off x="7001452" y="3005784"/>
            <a:ext cx="1731818" cy="452611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ctr">
              <a:lnSpc>
                <a:spcPct val="150000"/>
              </a:lnSpc>
              <a:spcBef>
                <a:spcPts val="0"/>
              </a:spcBef>
              <a:buNone/>
              <a:defRPr/>
            </a:pPr>
            <a:r>
              <a:rPr lang="ko-KR" altLang="en-US" sz="1600">
                <a:solidFill>
                  <a:srgbClr val="404040"/>
                </a:solidFill>
                <a:latin typeface="KoPubWorld돋움체 Bold"/>
                <a:ea typeface="KoPubWorld돋움체 Bold"/>
                <a:cs typeface="KoPubWorld돋움체 Medium"/>
              </a:rPr>
              <a:t>의사 소견 및 알림</a:t>
            </a:r>
            <a:endParaRPr lang="ko-KR" altLang="en-US" sz="1600">
              <a:solidFill>
                <a:srgbClr val="404040"/>
              </a:solidFill>
              <a:latin typeface="KoPubWorld돋움체 Bold"/>
              <a:ea typeface="KoPubWorld돋움체 Bold"/>
              <a:cs typeface="KoPubWorld돋움체 Medium"/>
            </a:endParaRPr>
          </a:p>
        </p:txBody>
      </p:sp>
      <p:sp>
        <p:nvSpPr>
          <p:cNvPr id="26" name="TextBox 1"/>
          <p:cNvSpPr txBox="1"/>
          <p:nvPr/>
        </p:nvSpPr>
        <p:spPr>
          <a:xfrm>
            <a:off x="6942920" y="1570963"/>
            <a:ext cx="4562988" cy="13231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ea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§"/>
              <a:defRPr/>
            </a:pPr>
            <a:r>
              <a:rPr lang="ko-KR" altLang="en-US">
                <a:solidFill>
                  <a:srgbClr val="404040"/>
                </a:solidFill>
                <a:latin typeface="KoPubWorld돋움체 Bold"/>
                <a:ea typeface="KoPubWorld돋움체 Bold"/>
                <a:cs typeface="KoPubWorld돋움체 Medium"/>
              </a:rPr>
              <a:t>욕창 발생 위험이 높은 부위</a:t>
            </a:r>
            <a:r>
              <a:rPr lang="ko-KR" altLang="en-US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</a:rPr>
              <a:t>를 점으로 표시</a:t>
            </a:r>
            <a:endParaRPr lang="ko-KR" altLang="en-US">
              <a:solidFill>
                <a:srgbClr val="404040"/>
              </a:solidFill>
              <a:latin typeface="KoPubWorld돋움체 Medium"/>
              <a:ea typeface="KoPubWorld돋움체 Medium"/>
              <a:cs typeface="KoPubWorld돋움체 Medium"/>
            </a:endParaRPr>
          </a:p>
          <a:p>
            <a:pPr marL="285750" indent="-285750" ea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§"/>
              <a:defRPr/>
            </a:pPr>
            <a:r>
              <a:rPr lang="en-US" altLang="ko-KR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</a:rPr>
              <a:t>server</a:t>
            </a:r>
            <a:r>
              <a:rPr lang="ko-KR" altLang="en-US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</a:rPr>
              <a:t>로부터 실시간으로 욕창 발생 위치를 전송받아 화면에 표시함</a:t>
            </a:r>
            <a:endParaRPr lang="ko-KR" altLang="en-US">
              <a:solidFill>
                <a:srgbClr val="404040"/>
              </a:solidFill>
              <a:latin typeface="KoPubWorld돋움체 Medium"/>
              <a:ea typeface="KoPubWorld돋움체 Medium"/>
              <a:cs typeface="KoPubWorld돋움체 Medium"/>
            </a:endParaRPr>
          </a:p>
        </p:txBody>
      </p:sp>
      <p:sp>
        <p:nvSpPr>
          <p:cNvPr id="27" name="모서리가 둥근 직사각형 19"/>
          <p:cNvSpPr/>
          <p:nvPr/>
        </p:nvSpPr>
        <p:spPr>
          <a:xfrm>
            <a:off x="6991745" y="1115260"/>
            <a:ext cx="1750184" cy="380165"/>
          </a:xfrm>
          <a:prstGeom prst="roundRect">
            <a:avLst>
              <a:gd name="adj" fmla="val 50000"/>
            </a:avLst>
          </a:prstGeom>
          <a:solidFill>
            <a:srgbClr val="f2f2f2"/>
          </a:solidFill>
          <a:ln w="12700">
            <a:solidFill>
              <a:schemeClr val="accent3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 sz="2000">
              <a:solidFill>
                <a:schemeClr val="bg1">
                  <a:lumMod val="95000"/>
                </a:schemeClr>
              </a:solidFill>
              <a:latin typeface="KoPubWorld돋움체 Bold"/>
              <a:ea typeface="KoPubWorld돋움체 Bold"/>
              <a:cs typeface="KoPubWorld돋움체 Bold"/>
            </a:endParaRPr>
          </a:p>
        </p:txBody>
      </p:sp>
      <p:sp>
        <p:nvSpPr>
          <p:cNvPr id="28" name=""/>
          <p:cNvSpPr txBox="1"/>
          <p:nvPr/>
        </p:nvSpPr>
        <p:spPr>
          <a:xfrm>
            <a:off x="7001452" y="1072209"/>
            <a:ext cx="1731818" cy="450304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ctr">
              <a:lnSpc>
                <a:spcPct val="150000"/>
              </a:lnSpc>
              <a:spcBef>
                <a:spcPts val="0"/>
              </a:spcBef>
              <a:buNone/>
              <a:defRPr/>
            </a:pPr>
            <a:r>
              <a:rPr lang="ko-KR" altLang="en-US" sz="1600">
                <a:solidFill>
                  <a:srgbClr val="404040"/>
                </a:solidFill>
                <a:latin typeface="KoPubWorld돋움체 Bold"/>
                <a:ea typeface="KoPubWorld돋움체 Bold"/>
                <a:cs typeface="KoPubWorld돋움체 Medium"/>
              </a:rPr>
              <a:t>욕창 위험 표시</a:t>
            </a:r>
            <a:endParaRPr lang="ko-KR" altLang="en-US" sz="1600">
              <a:solidFill>
                <a:srgbClr val="404040"/>
              </a:solidFill>
              <a:latin typeface="KoPubWorld돋움체 Bold"/>
              <a:ea typeface="KoPubWorld돋움체 Bold"/>
              <a:cs typeface="KoPubWorld돋움체 Medium"/>
            </a:endParaRPr>
          </a:p>
        </p:txBody>
      </p:sp>
      <p:pic>
        <p:nvPicPr>
          <p:cNvPr id="29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14374" y="2083252"/>
            <a:ext cx="5659577" cy="3176252"/>
          </a:xfrm>
          <a:prstGeom prst="rect">
            <a:avLst/>
          </a:prstGeom>
        </p:spPr>
      </p:pic>
      <p:sp>
        <p:nvSpPr>
          <p:cNvPr id="30" name="TextBox 1"/>
          <p:cNvSpPr txBox="1"/>
          <p:nvPr/>
        </p:nvSpPr>
        <p:spPr>
          <a:xfrm>
            <a:off x="6942920" y="5415198"/>
            <a:ext cx="4562988" cy="9079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ea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§"/>
              <a:defRPr/>
            </a:pPr>
            <a:r>
              <a:rPr lang="ko-KR" altLang="en-US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</a:rPr>
              <a:t>동일 자세가 지속된 시간을 </a:t>
            </a:r>
            <a:r>
              <a:rPr lang="ko-KR" altLang="en-US">
                <a:solidFill>
                  <a:srgbClr val="404040"/>
                </a:solidFill>
                <a:latin typeface="KoPubWorld돋움체 Bold"/>
                <a:ea typeface="KoPubWorld돋움체 Bold"/>
                <a:cs typeface="KoPubWorld돋움체 Medium"/>
              </a:rPr>
              <a:t>그래프 형태</a:t>
            </a:r>
            <a:r>
              <a:rPr lang="ko-KR" altLang="en-US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</a:rPr>
              <a:t>로 시각화하여 보여 줌</a:t>
            </a:r>
            <a:endParaRPr lang="ko-KR" altLang="en-US">
              <a:solidFill>
                <a:srgbClr val="404040"/>
              </a:solidFill>
              <a:latin typeface="KoPubWorld돋움체 Medium"/>
              <a:ea typeface="KoPubWorld돋움체 Medium"/>
              <a:cs typeface="KoPubWorld돋움체 Medium"/>
            </a:endParaRPr>
          </a:p>
        </p:txBody>
      </p:sp>
      <p:sp>
        <p:nvSpPr>
          <p:cNvPr id="31" name="모서리가 둥근 직사각형 19"/>
          <p:cNvSpPr/>
          <p:nvPr/>
        </p:nvSpPr>
        <p:spPr>
          <a:xfrm>
            <a:off x="6991745" y="4959495"/>
            <a:ext cx="1750184" cy="380165"/>
          </a:xfrm>
          <a:prstGeom prst="roundRect">
            <a:avLst>
              <a:gd name="adj" fmla="val 50000"/>
            </a:avLst>
          </a:prstGeom>
          <a:solidFill>
            <a:srgbClr val="f2f2f2"/>
          </a:solidFill>
          <a:ln w="12700">
            <a:solidFill>
              <a:schemeClr val="accent3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 sz="2000">
              <a:solidFill>
                <a:schemeClr val="bg1">
                  <a:lumMod val="95000"/>
                </a:schemeClr>
              </a:solidFill>
              <a:latin typeface="KoPubWorld돋움체 Bold"/>
              <a:ea typeface="KoPubWorld돋움체 Bold"/>
              <a:cs typeface="KoPubWorld돋움체 Bold"/>
            </a:endParaRPr>
          </a:p>
        </p:txBody>
      </p:sp>
      <p:sp>
        <p:nvSpPr>
          <p:cNvPr id="32" name=""/>
          <p:cNvSpPr txBox="1"/>
          <p:nvPr/>
        </p:nvSpPr>
        <p:spPr>
          <a:xfrm>
            <a:off x="7001452" y="4916444"/>
            <a:ext cx="1731818" cy="452611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ctr">
              <a:lnSpc>
                <a:spcPct val="150000"/>
              </a:lnSpc>
              <a:spcBef>
                <a:spcPts val="0"/>
              </a:spcBef>
              <a:buNone/>
              <a:defRPr/>
            </a:pPr>
            <a:r>
              <a:rPr lang="ko-KR" altLang="en-US" sz="1600">
                <a:solidFill>
                  <a:srgbClr val="404040"/>
                </a:solidFill>
                <a:latin typeface="KoPubWorld돋움체 Bold"/>
                <a:ea typeface="KoPubWorld돋움체 Bold"/>
                <a:cs typeface="KoPubWorld돋움체 Medium"/>
              </a:rPr>
              <a:t>동일 자세 지속</a:t>
            </a:r>
            <a:endParaRPr lang="ko-KR" altLang="en-US" sz="1600">
              <a:solidFill>
                <a:srgbClr val="404040"/>
              </a:solidFill>
              <a:latin typeface="KoPubWorld돋움체 Bold"/>
              <a:ea typeface="KoPubWorld돋움체 Bold"/>
              <a:cs typeface="KoPubWorld돋움체 Medium"/>
            </a:endParaRPr>
          </a:p>
        </p:txBody>
      </p:sp>
      <p:cxnSp>
        <p:nvCxnSpPr>
          <p:cNvPr id="33" name=""/>
          <p:cNvCxnSpPr>
            <a:endCxn id="36" idx="0"/>
          </p:cNvCxnSpPr>
          <p:nvPr/>
        </p:nvCxnSpPr>
        <p:spPr>
          <a:xfrm rot="16200000" flipH="1">
            <a:off x="2620566" y="3427809"/>
            <a:ext cx="2224087" cy="1178719"/>
          </a:xfrm>
          <a:prstGeom prst="bentConnector3">
            <a:avLst>
              <a:gd name="adj1" fmla="val 50000"/>
            </a:avLst>
          </a:prstGeom>
          <a:ln w="25400">
            <a:solidFill>
              <a:srgbClr val="0921b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"/>
          <p:cNvSpPr/>
          <p:nvPr/>
        </p:nvSpPr>
        <p:spPr>
          <a:xfrm>
            <a:off x="2547937" y="5129212"/>
            <a:ext cx="3548062" cy="1035844"/>
          </a:xfrm>
          <a:prstGeom prst="roundRect">
            <a:avLst>
              <a:gd name="adj" fmla="val 3645"/>
            </a:avLst>
          </a:prstGeom>
          <a:solidFill>
            <a:srgbClr val="ecf4ff"/>
          </a:solidFill>
          <a:ln w="12700" cap="flat" cmpd="sng" algn="ctr">
            <a:solidFill>
              <a:srgbClr val="99b9e1"/>
            </a:solidFill>
            <a:prstDash val="solid"/>
            <a:miter/>
            <a:headEnd w="med" len="med"/>
            <a:tailEnd w="med" len="med"/>
          </a:ln>
          <a:effectLst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/>
          <a:lstStyle/>
          <a:p>
            <a:pPr algn="ctr">
              <a:lnSpc>
                <a:spcPct val="110000"/>
              </a:lnSpc>
              <a:spcBef>
                <a:spcPts val="0"/>
              </a:spcBef>
              <a:buFont typeface="Wingdings"/>
              <a:buNone/>
              <a:defRPr/>
            </a:pPr>
            <a:r>
              <a:rPr lang="ko-KR" altLang="en-US">
                <a:solidFill>
                  <a:srgbClr val="0921b4"/>
                </a:solidFill>
                <a:latin typeface="KoPubWorld돋움체 Medium"/>
                <a:ea typeface="KoPubWorld돋움체 Medium"/>
              </a:rPr>
              <a:t>강한 압력이 가해지는 부분의</a:t>
            </a:r>
            <a:endParaRPr lang="ko-KR" altLang="en-US">
              <a:solidFill>
                <a:srgbClr val="0921b4"/>
              </a:solidFill>
              <a:latin typeface="KoPubWorld돋움체 Medium"/>
              <a:ea typeface="KoPubWorld돋움체 Medium"/>
            </a:endParaRPr>
          </a:p>
          <a:p>
            <a:pPr algn="ctr">
              <a:lnSpc>
                <a:spcPct val="110000"/>
              </a:lnSpc>
              <a:spcBef>
                <a:spcPts val="0"/>
              </a:spcBef>
              <a:buFont typeface="Wingdings"/>
              <a:buNone/>
              <a:defRPr/>
            </a:pPr>
            <a:r>
              <a:rPr lang="ko-KR" altLang="en-US">
                <a:solidFill>
                  <a:srgbClr val="0921b4"/>
                </a:solidFill>
                <a:latin typeface="KoPubWorld돋움체 Medium"/>
                <a:ea typeface="KoPubWorld돋움체 Medium"/>
              </a:rPr>
              <a:t>좌표 데이터 실시간 표시</a:t>
            </a:r>
            <a:endParaRPr lang="ko-KR" altLang="en-US">
              <a:solidFill>
                <a:srgbClr val="0921b4"/>
              </a:solidFill>
              <a:latin typeface="KoPubWorld돋움체 Medium"/>
              <a:ea typeface="KoPubWorld돋움체 Medium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570451" y="766052"/>
            <a:ext cx="10823510" cy="0"/>
          </a:xfrm>
          <a:prstGeom prst="line">
            <a:avLst/>
          </a:prstGeom>
          <a:ln w="15875">
            <a:solidFill>
              <a:srgbClr val="1e3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60926" y="209852"/>
            <a:ext cx="6856716" cy="5692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>
                <a:solidFill>
                  <a:srgbClr val="404040"/>
                </a:solidFill>
                <a:latin typeface="KoPubWorld돋움체 Bold"/>
                <a:ea typeface="KoPubWorld돋움체 Bold"/>
                <a:cs typeface="KoPubWorld돋움체 Bold"/>
              </a:rPr>
              <a:t>시연 영상</a:t>
            </a:r>
            <a:endParaRPr lang="ko-KR" altLang="en-US" sz="3200">
              <a:solidFill>
                <a:srgbClr val="404040"/>
              </a:solidFill>
              <a:latin typeface="KoPubWorld돋움체 Bold"/>
              <a:ea typeface="KoPubWorld돋움체 Bold"/>
              <a:cs typeface="KoPubWorld돋움체 Bold"/>
            </a:endParaRPr>
          </a:p>
        </p:txBody>
      </p:sp>
      <p:sp>
        <p:nvSpPr>
          <p:cNvPr id="18" name="모서리가 둥근 직사각형 19"/>
          <p:cNvSpPr/>
          <p:nvPr/>
        </p:nvSpPr>
        <p:spPr>
          <a:xfrm>
            <a:off x="779450" y="1240497"/>
            <a:ext cx="5525548" cy="536029"/>
          </a:xfrm>
          <a:prstGeom prst="roundRect">
            <a:avLst>
              <a:gd name="adj" fmla="val 33943"/>
            </a:avLst>
          </a:prstGeom>
          <a:solidFill>
            <a:srgbClr val="393939"/>
          </a:solidFill>
          <a:ln w="3810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 sz="2000">
              <a:solidFill>
                <a:schemeClr val="bg1">
                  <a:lumMod val="95000"/>
                </a:schemeClr>
              </a:solidFill>
              <a:latin typeface="KoPubWorld돋움체 Bold"/>
              <a:ea typeface="KoPubWorld돋움체 Bold"/>
              <a:cs typeface="KoPubWorld돋움체 Bold"/>
            </a:endParaRPr>
          </a:p>
        </p:txBody>
      </p:sp>
      <p:sp>
        <p:nvSpPr>
          <p:cNvPr id="19" name=""/>
          <p:cNvSpPr txBox="1"/>
          <p:nvPr/>
        </p:nvSpPr>
        <p:spPr>
          <a:xfrm>
            <a:off x="770467" y="1326725"/>
            <a:ext cx="5553075" cy="395395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defRPr/>
            </a:pPr>
            <a:r>
              <a:rPr kumimoji="1" lang="en-US" altLang="ko-KR" sz="2000">
                <a:solidFill>
                  <a:schemeClr val="lt1"/>
                </a:solidFill>
                <a:latin typeface="KoPubWorld돋움체 Bold"/>
                <a:ea typeface="KoPubWorld돋움체 Bold"/>
                <a:cs typeface="KoPubWorld돋움체 Bold"/>
              </a:rPr>
              <a:t>QR</a:t>
            </a:r>
            <a:r>
              <a:rPr kumimoji="1" lang="ko-KR" altLang="en-US" sz="2000">
                <a:solidFill>
                  <a:schemeClr val="lt1"/>
                </a:solidFill>
                <a:latin typeface="KoPubWorld돋움체 Bold"/>
                <a:ea typeface="KoPubWorld돋움체 Bold"/>
                <a:cs typeface="KoPubWorld돋움체 Bold"/>
              </a:rPr>
              <a:t>코드를 이용한 자격 인증</a:t>
            </a:r>
            <a:endParaRPr kumimoji="1" lang="ko-KR" altLang="en-US" sz="2000">
              <a:solidFill>
                <a:schemeClr val="lt1"/>
              </a:solidFill>
              <a:latin typeface="KoPubWorld돋움체 Bold"/>
              <a:ea typeface="KoPubWorld돋움체 Bold"/>
              <a:cs typeface="KoPubWorld돋움체 Bold"/>
            </a:endParaRPr>
          </a:p>
        </p:txBody>
      </p:sp>
      <p:sp>
        <p:nvSpPr>
          <p:cNvPr id="26" name="TextBox 1"/>
          <p:cNvSpPr txBox="1"/>
          <p:nvPr/>
        </p:nvSpPr>
        <p:spPr>
          <a:xfrm>
            <a:off x="6942920" y="2337079"/>
            <a:ext cx="4562988" cy="25568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ea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§"/>
              <a:defRPr/>
            </a:pPr>
            <a:r>
              <a:rPr lang="en-US" altLang="ko-KR">
                <a:solidFill>
                  <a:srgbClr val="404040"/>
                </a:solidFill>
                <a:latin typeface="KoPubWorld돋움체 Bold"/>
                <a:ea typeface="KoPubWorld돋움체 Bold"/>
                <a:cs typeface="KoPubWorld돋움체 Medium"/>
              </a:rPr>
              <a:t>QR</a:t>
            </a:r>
            <a:r>
              <a:rPr lang="ko-KR" altLang="en-US">
                <a:solidFill>
                  <a:srgbClr val="404040"/>
                </a:solidFill>
                <a:latin typeface="KoPubWorld돋움체 Bold"/>
                <a:ea typeface="KoPubWorld돋움체 Bold"/>
                <a:cs typeface="KoPubWorld돋움체 Medium"/>
              </a:rPr>
              <a:t>코드 </a:t>
            </a:r>
            <a:r>
              <a:rPr lang="en-US" altLang="ko-KR">
                <a:solidFill>
                  <a:srgbClr val="404040"/>
                </a:solidFill>
                <a:latin typeface="KoPubWorld돋움체 Bold"/>
                <a:ea typeface="KoPubWorld돋움체 Bold"/>
                <a:cs typeface="KoPubWorld돋움체 Medium"/>
              </a:rPr>
              <a:t>Scan</a:t>
            </a:r>
            <a:r>
              <a:rPr lang="ko-KR" altLang="en-US">
                <a:solidFill>
                  <a:srgbClr val="404040"/>
                </a:solidFill>
                <a:latin typeface="KoPubWorld돋움체 Bold"/>
                <a:ea typeface="KoPubWorld돋움체 Bold"/>
                <a:cs typeface="KoPubWorld돋움체 Medium"/>
              </a:rPr>
              <a:t>을 통해 자격 여부를 인증</a:t>
            </a:r>
            <a:r>
              <a:rPr lang="ko-KR" altLang="en-US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</a:rPr>
              <a:t>함</a:t>
            </a:r>
            <a:endParaRPr lang="ko-KR" altLang="en-US">
              <a:solidFill>
                <a:srgbClr val="404040"/>
              </a:solidFill>
              <a:latin typeface="KoPubWorld돋움체 Medium"/>
              <a:ea typeface="KoPubWorld돋움체 Medium"/>
              <a:cs typeface="KoPubWorld돋움체 Medium"/>
            </a:endParaRPr>
          </a:p>
          <a:p>
            <a:pPr marL="285750" indent="-285750" ea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§"/>
              <a:defRPr/>
            </a:pPr>
            <a:r>
              <a:rPr lang="ko-KR" altLang="en-US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</a:rPr>
              <a:t>의료진과 보호자는 환자의 침대를 조작하기 전 </a:t>
            </a:r>
            <a:r>
              <a:rPr lang="en-US" altLang="ko-KR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</a:rPr>
              <a:t>QR</a:t>
            </a:r>
            <a:r>
              <a:rPr lang="ko-KR" altLang="en-US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</a:rPr>
              <a:t>코드를 스캔하여 자격이 있음을 인증해야 함</a:t>
            </a:r>
            <a:endParaRPr lang="ko-KR" altLang="en-US">
              <a:solidFill>
                <a:srgbClr val="404040"/>
              </a:solidFill>
              <a:latin typeface="KoPubWorld돋움체 Medium"/>
              <a:ea typeface="KoPubWorld돋움체 Medium"/>
              <a:cs typeface="KoPubWorld돋움체 Medium"/>
            </a:endParaRPr>
          </a:p>
          <a:p>
            <a:pPr marL="285750" indent="-285750" ea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§"/>
              <a:defRPr/>
            </a:pPr>
            <a:r>
              <a:rPr lang="en-US" altLang="ko-KR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</a:rPr>
              <a:t>QR</a:t>
            </a:r>
            <a:r>
              <a:rPr lang="ko-KR" altLang="en-US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</a:rPr>
              <a:t>코드 인증 </a:t>
            </a:r>
            <a:r>
              <a:rPr lang="ko-KR" altLang="en-US">
                <a:solidFill>
                  <a:srgbClr val="404040"/>
                </a:solidFill>
                <a:latin typeface="KoPubWorld돋움체 Bold"/>
                <a:ea typeface="KoPubWorld돋움체 Bold"/>
                <a:cs typeface="KoPubWorld돋움체 Medium"/>
              </a:rPr>
              <a:t>성공 시 환자 침대 조작 페이지로 이동</a:t>
            </a:r>
            <a:r>
              <a:rPr lang="ko-KR" altLang="en-US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</a:rPr>
              <a:t>함</a:t>
            </a:r>
            <a:endParaRPr lang="ko-KR" altLang="en-US">
              <a:solidFill>
                <a:srgbClr val="404040"/>
              </a:solidFill>
              <a:latin typeface="KoPubWorld돋움체 Medium"/>
              <a:ea typeface="KoPubWorld돋움체 Medium"/>
              <a:cs typeface="KoPubWorld돋움체 Medium"/>
            </a:endParaRPr>
          </a:p>
        </p:txBody>
      </p:sp>
      <p:sp>
        <p:nvSpPr>
          <p:cNvPr id="27" name="모서리가 둥근 직사각형 19"/>
          <p:cNvSpPr/>
          <p:nvPr/>
        </p:nvSpPr>
        <p:spPr>
          <a:xfrm>
            <a:off x="6991745" y="1881376"/>
            <a:ext cx="1750184" cy="380165"/>
          </a:xfrm>
          <a:prstGeom prst="roundRect">
            <a:avLst>
              <a:gd name="adj" fmla="val 50000"/>
            </a:avLst>
          </a:prstGeom>
          <a:solidFill>
            <a:srgbClr val="f2f2f2"/>
          </a:solidFill>
          <a:ln w="12700">
            <a:solidFill>
              <a:schemeClr val="accent3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 sz="2000">
              <a:solidFill>
                <a:schemeClr val="bg1">
                  <a:lumMod val="95000"/>
                </a:schemeClr>
              </a:solidFill>
              <a:latin typeface="KoPubWorld돋움체 Bold"/>
              <a:ea typeface="KoPubWorld돋움체 Bold"/>
              <a:cs typeface="KoPubWorld돋움체 Bold"/>
            </a:endParaRPr>
          </a:p>
        </p:txBody>
      </p:sp>
      <p:sp>
        <p:nvSpPr>
          <p:cNvPr id="28" name=""/>
          <p:cNvSpPr txBox="1"/>
          <p:nvPr/>
        </p:nvSpPr>
        <p:spPr>
          <a:xfrm>
            <a:off x="7001452" y="1838325"/>
            <a:ext cx="1731818" cy="452611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ctr">
              <a:lnSpc>
                <a:spcPct val="150000"/>
              </a:lnSpc>
              <a:spcBef>
                <a:spcPts val="0"/>
              </a:spcBef>
              <a:buNone/>
              <a:defRPr/>
            </a:pPr>
            <a:r>
              <a:rPr lang="ko-KR" altLang="en-US" sz="1600">
                <a:solidFill>
                  <a:srgbClr val="404040"/>
                </a:solidFill>
                <a:latin typeface="KoPubWorld돋움체 Bold"/>
                <a:ea typeface="KoPubWorld돋움체 Bold"/>
                <a:cs typeface="KoPubWorld돋움체 Medium"/>
              </a:rPr>
              <a:t>자격 인증</a:t>
            </a:r>
            <a:endParaRPr lang="ko-KR" altLang="en-US" sz="1600">
              <a:solidFill>
                <a:srgbClr val="404040"/>
              </a:solidFill>
              <a:latin typeface="KoPubWorld돋움체 Bold"/>
              <a:ea typeface="KoPubWorld돋움체 Bold"/>
              <a:cs typeface="KoPubWorld돋움체 Medium"/>
            </a:endParaRPr>
          </a:p>
        </p:txBody>
      </p:sp>
      <p:pic>
        <p:nvPicPr>
          <p:cNvPr id="41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62000" y="2005013"/>
            <a:ext cx="5200251" cy="3105150"/>
          </a:xfrm>
          <a:prstGeom prst="rect">
            <a:avLst/>
          </a:prstGeom>
        </p:spPr>
      </p:pic>
      <p:sp>
        <p:nvSpPr>
          <p:cNvPr id="42" name=""/>
          <p:cNvSpPr/>
          <p:nvPr/>
        </p:nvSpPr>
        <p:spPr>
          <a:xfrm>
            <a:off x="3274218" y="4583906"/>
            <a:ext cx="3548062" cy="1035844"/>
          </a:xfrm>
          <a:prstGeom prst="roundRect">
            <a:avLst>
              <a:gd name="adj" fmla="val 3645"/>
            </a:avLst>
          </a:prstGeom>
          <a:solidFill>
            <a:srgbClr val="ecf4ff"/>
          </a:solidFill>
          <a:ln w="12700" cap="flat" cmpd="sng" algn="ctr">
            <a:solidFill>
              <a:srgbClr val="99b9e1"/>
            </a:solidFill>
            <a:prstDash val="solid"/>
            <a:miter/>
            <a:headEnd w="med" len="med"/>
            <a:tailEnd w="med" len="med"/>
          </a:ln>
          <a:effectLst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/>
          <a:p>
            <a:pPr algn="ctr">
              <a:lnSpc>
                <a:spcPct val="110000"/>
              </a:lnSpc>
              <a:spcBef>
                <a:spcPts val="0"/>
              </a:spcBef>
              <a:buFont typeface="Wingdings"/>
              <a:buNone/>
              <a:defRPr/>
            </a:pPr>
            <a:r>
              <a:rPr lang="ko-KR" altLang="en-US">
                <a:solidFill>
                  <a:srgbClr val="0921b4"/>
                </a:solidFill>
                <a:latin typeface="KoPubWorld돋움체 Medium"/>
                <a:ea typeface="KoPubWorld돋움체 Medium"/>
              </a:rPr>
              <a:t>환자 개개인에 대한</a:t>
            </a:r>
            <a:endParaRPr lang="ko-KR" altLang="en-US">
              <a:solidFill>
                <a:srgbClr val="0921b4"/>
              </a:solidFill>
              <a:latin typeface="KoPubWorld돋움체 Medium"/>
              <a:ea typeface="KoPubWorld돋움체 Medium"/>
            </a:endParaRPr>
          </a:p>
          <a:p>
            <a:pPr algn="ctr">
              <a:lnSpc>
                <a:spcPct val="110000"/>
              </a:lnSpc>
              <a:spcBef>
                <a:spcPts val="0"/>
              </a:spcBef>
              <a:buFont typeface="Wingdings"/>
              <a:buNone/>
              <a:defRPr/>
            </a:pPr>
            <a:r>
              <a:rPr lang="ko-KR" altLang="en-US">
                <a:solidFill>
                  <a:srgbClr val="0921b4"/>
                </a:solidFill>
                <a:latin typeface="KoPubWorld돋움체 Medium"/>
                <a:ea typeface="KoPubWorld돋움체 Medium"/>
              </a:rPr>
              <a:t>개인 인증 정보 저장</a:t>
            </a:r>
            <a:endParaRPr lang="ko-KR" altLang="en-US">
              <a:solidFill>
                <a:srgbClr val="0921b4"/>
              </a:solidFill>
              <a:latin typeface="KoPubWorld돋움체 Medium"/>
              <a:ea typeface="KoPubWorld돋움체 Medium"/>
            </a:endParaRPr>
          </a:p>
        </p:txBody>
      </p:sp>
      <p:sp>
        <p:nvSpPr>
          <p:cNvPr id="43" name=""/>
          <p:cNvSpPr/>
          <p:nvPr/>
        </p:nvSpPr>
        <p:spPr>
          <a:xfrm>
            <a:off x="3030140" y="3042045"/>
            <a:ext cx="1327546" cy="1262062"/>
          </a:xfrm>
          <a:prstGeom prst="rect">
            <a:avLst/>
          </a:prstGeom>
          <a:noFill/>
          <a:ln w="25400">
            <a:solidFill>
              <a:srgbClr val="0921b4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44" name=""/>
          <p:cNvCxnSpPr>
            <a:stCxn id="43" idx="3"/>
            <a:endCxn id="42" idx="0"/>
          </p:cNvCxnSpPr>
          <p:nvPr/>
        </p:nvCxnSpPr>
        <p:spPr>
          <a:xfrm>
            <a:off x="4357687" y="3673081"/>
            <a:ext cx="690563" cy="910825"/>
          </a:xfrm>
          <a:prstGeom prst="bentConnector2">
            <a:avLst/>
          </a:prstGeom>
          <a:ln w="25400">
            <a:solidFill>
              <a:srgbClr val="0921b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570451" y="766052"/>
            <a:ext cx="10823510" cy="0"/>
          </a:xfrm>
          <a:prstGeom prst="line">
            <a:avLst/>
          </a:prstGeom>
          <a:ln w="15875">
            <a:solidFill>
              <a:srgbClr val="1e3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60926" y="209852"/>
            <a:ext cx="6856716" cy="5692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>
                <a:solidFill>
                  <a:srgbClr val="404040"/>
                </a:solidFill>
                <a:latin typeface="KoPubWorld돋움체 Bold"/>
                <a:ea typeface="KoPubWorld돋움체 Bold"/>
                <a:cs typeface="KoPubWorld돋움체 Bold"/>
              </a:rPr>
              <a:t>시연 영상</a:t>
            </a:r>
            <a:endParaRPr lang="ko-KR" altLang="en-US" sz="3200">
              <a:solidFill>
                <a:srgbClr val="404040"/>
              </a:solidFill>
              <a:latin typeface="KoPubWorld돋움체 Bold"/>
              <a:ea typeface="KoPubWorld돋움체 Bold"/>
              <a:cs typeface="KoPubWorld돋움체 Bold"/>
            </a:endParaRPr>
          </a:p>
        </p:txBody>
      </p:sp>
      <p:sp>
        <p:nvSpPr>
          <p:cNvPr id="18" name="모서리가 둥근 직사각형 19"/>
          <p:cNvSpPr/>
          <p:nvPr/>
        </p:nvSpPr>
        <p:spPr>
          <a:xfrm>
            <a:off x="779450" y="1240497"/>
            <a:ext cx="5525548" cy="536029"/>
          </a:xfrm>
          <a:prstGeom prst="roundRect">
            <a:avLst>
              <a:gd name="adj" fmla="val 33943"/>
            </a:avLst>
          </a:prstGeom>
          <a:solidFill>
            <a:srgbClr val="393939"/>
          </a:solidFill>
          <a:ln w="3810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 sz="2000">
              <a:solidFill>
                <a:schemeClr val="bg1">
                  <a:lumMod val="95000"/>
                </a:schemeClr>
              </a:solidFill>
              <a:latin typeface="KoPubWorld돋움체 Bold"/>
              <a:ea typeface="KoPubWorld돋움체 Bold"/>
              <a:cs typeface="KoPubWorld돋움체 Bold"/>
            </a:endParaRPr>
          </a:p>
        </p:txBody>
      </p:sp>
      <p:sp>
        <p:nvSpPr>
          <p:cNvPr id="19" name=""/>
          <p:cNvSpPr txBox="1"/>
          <p:nvPr/>
        </p:nvSpPr>
        <p:spPr>
          <a:xfrm>
            <a:off x="770467" y="1326725"/>
            <a:ext cx="5553075" cy="395395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defRPr/>
            </a:pPr>
            <a:r>
              <a:rPr kumimoji="1" lang="ko-KR" altLang="en-US" sz="2000">
                <a:solidFill>
                  <a:schemeClr val="lt1"/>
                </a:solidFill>
                <a:latin typeface="KoPubWorld돋움체 Bold"/>
                <a:ea typeface="KoPubWorld돋움체 Bold"/>
                <a:cs typeface="KoPubWorld돋움체 Bold"/>
              </a:rPr>
              <a:t>환자 침대 조작</a:t>
            </a:r>
            <a:endParaRPr kumimoji="1" lang="ko-KR" altLang="en-US" sz="2000">
              <a:solidFill>
                <a:schemeClr val="lt1"/>
              </a:solidFill>
              <a:latin typeface="KoPubWorld돋움체 Bold"/>
              <a:ea typeface="KoPubWorld돋움체 Bold"/>
              <a:cs typeface="KoPubWorld돋움체 Bold"/>
            </a:endParaRPr>
          </a:p>
        </p:txBody>
      </p:sp>
      <p:sp>
        <p:nvSpPr>
          <p:cNvPr id="26" name="TextBox 1"/>
          <p:cNvSpPr txBox="1"/>
          <p:nvPr/>
        </p:nvSpPr>
        <p:spPr>
          <a:xfrm>
            <a:off x="6942920" y="5335403"/>
            <a:ext cx="4562988" cy="907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ea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§"/>
              <a:defRPr/>
            </a:pPr>
            <a:r>
              <a:rPr lang="ko-KR" altLang="en-US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</a:rPr>
              <a:t>컨트롤러 조작에 대한 정보는 </a:t>
            </a:r>
            <a:r>
              <a:rPr lang="en-US" altLang="ko-KR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</a:rPr>
              <a:t>server</a:t>
            </a:r>
            <a:r>
              <a:rPr lang="ko-KR" altLang="en-US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</a:rPr>
              <a:t>와의 </a:t>
            </a:r>
            <a:r>
              <a:rPr lang="en-US" altLang="ko-KR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</a:rPr>
              <a:t>ssh</a:t>
            </a:r>
            <a:r>
              <a:rPr lang="ko-KR" altLang="en-US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</a:rPr>
              <a:t> 통신을 통해 전달됨</a:t>
            </a:r>
            <a:endParaRPr lang="ko-KR" altLang="en-US">
              <a:solidFill>
                <a:srgbClr val="404040"/>
              </a:solidFill>
              <a:latin typeface="KoPubWorld돋움체 Medium"/>
              <a:ea typeface="KoPubWorld돋움체 Medium"/>
              <a:cs typeface="KoPubWorld돋움체 Medium"/>
            </a:endParaRPr>
          </a:p>
        </p:txBody>
      </p:sp>
      <p:sp>
        <p:nvSpPr>
          <p:cNvPr id="27" name="모서리가 둥근 직사각형 19"/>
          <p:cNvSpPr/>
          <p:nvPr/>
        </p:nvSpPr>
        <p:spPr>
          <a:xfrm>
            <a:off x="6991745" y="4879700"/>
            <a:ext cx="1750184" cy="380165"/>
          </a:xfrm>
          <a:prstGeom prst="roundRect">
            <a:avLst>
              <a:gd name="adj" fmla="val 50000"/>
            </a:avLst>
          </a:prstGeom>
          <a:solidFill>
            <a:srgbClr val="f2f2f2"/>
          </a:solidFill>
          <a:ln w="12700">
            <a:solidFill>
              <a:schemeClr val="accent3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 sz="2000">
              <a:solidFill>
                <a:schemeClr val="bg1">
                  <a:lumMod val="95000"/>
                </a:schemeClr>
              </a:solidFill>
              <a:latin typeface="KoPubWorld돋움체 Bold"/>
              <a:ea typeface="KoPubWorld돋움체 Bold"/>
              <a:cs typeface="KoPubWorld돋움체 Bold"/>
            </a:endParaRPr>
          </a:p>
        </p:txBody>
      </p:sp>
      <p:sp>
        <p:nvSpPr>
          <p:cNvPr id="28" name=""/>
          <p:cNvSpPr txBox="1"/>
          <p:nvPr/>
        </p:nvSpPr>
        <p:spPr>
          <a:xfrm>
            <a:off x="7001452" y="4836649"/>
            <a:ext cx="1731818" cy="452611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ctr">
              <a:lnSpc>
                <a:spcPct val="150000"/>
              </a:lnSpc>
              <a:spcBef>
                <a:spcPts val="0"/>
              </a:spcBef>
              <a:buNone/>
              <a:defRPr/>
            </a:pPr>
            <a:r>
              <a:rPr lang="en-US" altLang="ko-KR" sz="1600">
                <a:solidFill>
                  <a:srgbClr val="404040"/>
                </a:solidFill>
                <a:latin typeface="KoPubWorld돋움체 Bold"/>
                <a:ea typeface="KoPubWorld돋움체 Bold"/>
                <a:cs typeface="KoPubWorld돋움체 Medium"/>
              </a:rPr>
              <a:t>SSH </a:t>
            </a:r>
            <a:r>
              <a:rPr lang="ko-KR" altLang="en-US" sz="1600">
                <a:solidFill>
                  <a:srgbClr val="404040"/>
                </a:solidFill>
                <a:latin typeface="KoPubWorld돋움체 Bold"/>
                <a:ea typeface="KoPubWorld돋움체 Bold"/>
                <a:cs typeface="KoPubWorld돋움체 Medium"/>
              </a:rPr>
              <a:t>통신</a:t>
            </a:r>
            <a:endParaRPr lang="ko-KR" altLang="en-US" sz="1600">
              <a:solidFill>
                <a:srgbClr val="404040"/>
              </a:solidFill>
              <a:latin typeface="KoPubWorld돋움체 Bold"/>
              <a:ea typeface="KoPubWorld돋움체 Bold"/>
              <a:cs typeface="KoPubWorld돋움체 Medium"/>
            </a:endParaRPr>
          </a:p>
        </p:txBody>
      </p:sp>
      <p:pic>
        <p:nvPicPr>
          <p:cNvPr id="30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096000" y="2020426"/>
            <a:ext cx="0" cy="0"/>
          </a:xfrm>
          <a:prstGeom prst="rect">
            <a:avLst/>
          </a:prstGeom>
        </p:spPr>
      </p:pic>
      <p:sp>
        <p:nvSpPr>
          <p:cNvPr id="34" name="TextBox 1"/>
          <p:cNvSpPr txBox="1"/>
          <p:nvPr/>
        </p:nvSpPr>
        <p:spPr>
          <a:xfrm>
            <a:off x="6942920" y="2233430"/>
            <a:ext cx="4562988" cy="25557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ea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§"/>
              <a:defRPr/>
            </a:pPr>
            <a:r>
              <a:rPr lang="en-US" altLang="ko-KR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</a:rPr>
              <a:t>GUI</a:t>
            </a:r>
            <a:r>
              <a:rPr lang="ko-KR" altLang="en-US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</a:rPr>
              <a:t> 상에서 </a:t>
            </a:r>
            <a:r>
              <a:rPr lang="ko-KR" altLang="en-US">
                <a:solidFill>
                  <a:srgbClr val="404040"/>
                </a:solidFill>
                <a:latin typeface="KoPubWorld돋움체 Bold"/>
                <a:ea typeface="KoPubWorld돋움체 Bold"/>
                <a:cs typeface="KoPubWorld돋움체 Medium"/>
              </a:rPr>
              <a:t>컨트롤러를 조작</a:t>
            </a:r>
            <a:r>
              <a:rPr lang="ko-KR" altLang="en-US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</a:rPr>
              <a:t>할 수 있음</a:t>
            </a:r>
            <a:endParaRPr lang="ko-KR" altLang="en-US">
              <a:solidFill>
                <a:srgbClr val="404040"/>
              </a:solidFill>
              <a:latin typeface="KoPubWorld돋움체 Medium"/>
              <a:ea typeface="KoPubWorld돋움체 Medium"/>
              <a:cs typeface="KoPubWorld돋움체 Medium"/>
            </a:endParaRPr>
          </a:p>
          <a:p>
            <a:pPr marL="285750" indent="-285750" ea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§"/>
              <a:defRPr/>
            </a:pPr>
            <a:r>
              <a:rPr lang="en-US" altLang="ko-KR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</a:rPr>
              <a:t>QR</a:t>
            </a:r>
            <a:r>
              <a:rPr lang="ko-KR" altLang="en-US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</a:rPr>
              <a:t>코드를 </a:t>
            </a:r>
            <a:r>
              <a:rPr lang="en-US" altLang="ko-KR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</a:rPr>
              <a:t>scan</a:t>
            </a:r>
            <a:r>
              <a:rPr lang="ko-KR" altLang="en-US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</a:rPr>
              <a:t>하여 </a:t>
            </a:r>
            <a:r>
              <a:rPr lang="ko-KR" altLang="en-US">
                <a:solidFill>
                  <a:srgbClr val="404040"/>
                </a:solidFill>
                <a:latin typeface="KoPubWorld돋움체 Bold"/>
                <a:ea typeface="KoPubWorld돋움체 Bold"/>
                <a:cs typeface="KoPubWorld돋움체 Medium"/>
              </a:rPr>
              <a:t>인증된 사용자만이 침대 조작 페이지에 진입 가능</a:t>
            </a:r>
            <a:r>
              <a:rPr lang="ko-KR" altLang="en-US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</a:rPr>
              <a:t>함</a:t>
            </a:r>
            <a:endParaRPr lang="ko-KR" altLang="en-US">
              <a:solidFill>
                <a:srgbClr val="404040"/>
              </a:solidFill>
              <a:latin typeface="KoPubWorld돋움체 Medium"/>
              <a:ea typeface="KoPubWorld돋움체 Medium"/>
              <a:cs typeface="KoPubWorld돋움체 Medium"/>
            </a:endParaRPr>
          </a:p>
          <a:p>
            <a:pPr marL="285750" indent="-285750" ea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§"/>
              <a:defRPr/>
            </a:pPr>
            <a:r>
              <a:rPr lang="en-US" altLang="ko-KR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</a:rPr>
              <a:t>1:</a:t>
            </a:r>
            <a:r>
              <a:rPr lang="ko-KR" altLang="en-US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</a:rPr>
              <a:t> 로봇 </a:t>
            </a:r>
            <a:r>
              <a:rPr lang="en-US" altLang="ko-KR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</a:rPr>
              <a:t>arm</a:t>
            </a:r>
            <a:r>
              <a:rPr lang="ko-KR" altLang="en-US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</a:rPr>
              <a:t> 기본 자세로 변경</a:t>
            </a:r>
            <a:r>
              <a:rPr lang="en-US" altLang="ko-KR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</a:rPr>
              <a:t>,</a:t>
            </a:r>
            <a:r>
              <a:rPr lang="ko-KR" altLang="en-US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</a:rPr>
              <a:t> </a:t>
            </a:r>
            <a:r>
              <a:rPr lang="en-US" altLang="ko-KR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</a:rPr>
              <a:t>2:</a:t>
            </a:r>
            <a:r>
              <a:rPr lang="ko-KR" altLang="en-US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</a:rPr>
              <a:t> 경추 부위</a:t>
            </a:r>
            <a:r>
              <a:rPr lang="en-US" altLang="ko-KR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</a:rPr>
              <a:t>(</a:t>
            </a:r>
            <a:r>
              <a:rPr lang="ko-KR" altLang="en-US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</a:rPr>
              <a:t>허리의 상단</a:t>
            </a:r>
            <a:r>
              <a:rPr lang="en-US" altLang="ko-KR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</a:rPr>
              <a:t>)</a:t>
            </a:r>
            <a:r>
              <a:rPr lang="ko-KR" altLang="en-US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</a:rPr>
              <a:t> 조작</a:t>
            </a:r>
            <a:r>
              <a:rPr lang="en-US" altLang="ko-KR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</a:rPr>
              <a:t>,</a:t>
            </a:r>
            <a:r>
              <a:rPr lang="ko-KR" altLang="en-US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</a:rPr>
              <a:t> </a:t>
            </a:r>
            <a:r>
              <a:rPr lang="en-US" altLang="ko-KR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</a:rPr>
              <a:t>3:</a:t>
            </a:r>
            <a:r>
              <a:rPr lang="ko-KR" altLang="en-US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</a:rPr>
              <a:t> 요추 부위</a:t>
            </a:r>
            <a:r>
              <a:rPr lang="en-US" altLang="ko-KR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</a:rPr>
              <a:t>(</a:t>
            </a:r>
            <a:r>
              <a:rPr lang="ko-KR" altLang="en-US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</a:rPr>
              <a:t>허리의 하단</a:t>
            </a:r>
            <a:r>
              <a:rPr lang="en-US" altLang="ko-KR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</a:rPr>
              <a:t>)</a:t>
            </a:r>
            <a:r>
              <a:rPr lang="ko-KR" altLang="en-US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</a:rPr>
              <a:t> 조작</a:t>
            </a:r>
            <a:endParaRPr lang="ko-KR" altLang="en-US">
              <a:solidFill>
                <a:srgbClr val="404040"/>
              </a:solidFill>
              <a:latin typeface="KoPubWorld돋움체 Medium"/>
              <a:ea typeface="KoPubWorld돋움체 Medium"/>
              <a:cs typeface="KoPubWorld돋움체 Medium"/>
            </a:endParaRPr>
          </a:p>
        </p:txBody>
      </p:sp>
      <p:sp>
        <p:nvSpPr>
          <p:cNvPr id="35" name="모서리가 둥근 직사각형 19"/>
          <p:cNvSpPr/>
          <p:nvPr/>
        </p:nvSpPr>
        <p:spPr>
          <a:xfrm>
            <a:off x="6991745" y="1777727"/>
            <a:ext cx="1750184" cy="380165"/>
          </a:xfrm>
          <a:prstGeom prst="roundRect">
            <a:avLst>
              <a:gd name="adj" fmla="val 50000"/>
            </a:avLst>
          </a:prstGeom>
          <a:solidFill>
            <a:srgbClr val="f2f2f2"/>
          </a:solidFill>
          <a:ln w="12700">
            <a:solidFill>
              <a:schemeClr val="accent3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 sz="2000">
              <a:solidFill>
                <a:schemeClr val="bg1">
                  <a:lumMod val="95000"/>
                </a:schemeClr>
              </a:solidFill>
              <a:latin typeface="KoPubWorld돋움체 Bold"/>
              <a:ea typeface="KoPubWorld돋움체 Bold"/>
              <a:cs typeface="KoPubWorld돋움체 Bold"/>
            </a:endParaRPr>
          </a:p>
        </p:txBody>
      </p:sp>
      <p:sp>
        <p:nvSpPr>
          <p:cNvPr id="36" name=""/>
          <p:cNvSpPr txBox="1"/>
          <p:nvPr/>
        </p:nvSpPr>
        <p:spPr>
          <a:xfrm>
            <a:off x="7001452" y="1734676"/>
            <a:ext cx="1731818" cy="452611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ctr">
              <a:lnSpc>
                <a:spcPct val="150000"/>
              </a:lnSpc>
              <a:spcBef>
                <a:spcPts val="0"/>
              </a:spcBef>
              <a:buNone/>
              <a:defRPr/>
            </a:pPr>
            <a:r>
              <a:rPr lang="ko-KR" altLang="en-US" sz="1600">
                <a:solidFill>
                  <a:srgbClr val="404040"/>
                </a:solidFill>
                <a:latin typeface="KoPubWorld돋움체 Bold"/>
                <a:ea typeface="KoPubWorld돋움체 Bold"/>
                <a:cs typeface="KoPubWorld돋움체 Medium"/>
              </a:rPr>
              <a:t>컨트롤러 조작</a:t>
            </a:r>
            <a:endParaRPr lang="ko-KR" altLang="en-US" sz="1600">
              <a:solidFill>
                <a:srgbClr val="404040"/>
              </a:solidFill>
              <a:latin typeface="KoPubWorld돋움체 Bold"/>
              <a:ea typeface="KoPubWorld돋움체 Bold"/>
              <a:cs typeface="KoPubWorld돋움체 Medium"/>
            </a:endParaRPr>
          </a:p>
        </p:txBody>
      </p:sp>
      <p:pic>
        <p:nvPicPr>
          <p:cNvPr id="38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68350" y="2062327"/>
            <a:ext cx="5704354" cy="2332594"/>
          </a:xfrm>
          <a:prstGeom prst="rect">
            <a:avLst/>
          </a:prstGeom>
        </p:spPr>
      </p:pic>
      <p:pic>
        <p:nvPicPr>
          <p:cNvPr id="39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744537" y="4530760"/>
            <a:ext cx="2828132" cy="1467897"/>
          </a:xfrm>
          <a:prstGeom prst="rect">
            <a:avLst/>
          </a:prstGeom>
        </p:spPr>
      </p:pic>
      <p:pic>
        <p:nvPicPr>
          <p:cNvPr id="40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3677898" y="4529544"/>
            <a:ext cx="2791957" cy="1467740"/>
          </a:xfrm>
          <a:prstGeom prst="rect">
            <a:avLst/>
          </a:prstGeom>
        </p:spPr>
      </p:pic>
      <p:grpSp>
        <p:nvGrpSpPr>
          <p:cNvPr id="41" name=""/>
          <p:cNvGrpSpPr/>
          <p:nvPr/>
        </p:nvGrpSpPr>
        <p:grpSpPr>
          <a:xfrm rot="0">
            <a:off x="4711172" y="2032531"/>
            <a:ext cx="1952624" cy="363249"/>
            <a:chOff x="3875086" y="1092171"/>
            <a:chExt cx="1952624" cy="363249"/>
          </a:xfrm>
        </p:grpSpPr>
        <p:sp>
          <p:nvSpPr>
            <p:cNvPr id="42" name=""/>
            <p:cNvSpPr/>
            <p:nvPr/>
          </p:nvSpPr>
          <p:spPr>
            <a:xfrm>
              <a:off x="4076700" y="1134341"/>
              <a:ext cx="1549977" cy="303067"/>
            </a:xfrm>
            <a:prstGeom prst="rect">
              <a:avLst/>
            </a:prstGeom>
            <a:solidFill>
              <a:schemeClr val="lt1"/>
            </a:solidFill>
            <a:ln w="12700" cap="flat" cmpd="sng" algn="ctr">
              <a:solidFill>
                <a:srgbClr val="ff0000"/>
              </a:solidFill>
              <a:prstDash val="solid"/>
              <a:miter/>
              <a:headEnd w="med" len="med"/>
              <a:tailEnd w="med" len="med"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3" name=""/>
            <p:cNvSpPr txBox="1"/>
            <p:nvPr/>
          </p:nvSpPr>
          <p:spPr>
            <a:xfrm>
              <a:off x="3875085" y="1092170"/>
              <a:ext cx="1952624" cy="36374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indent="0" algn="ctr">
                <a:lnSpc>
                  <a:spcPct val="150000"/>
                </a:lnSpc>
                <a:spcBef>
                  <a:spcPts val="0"/>
                </a:spcBef>
                <a:buNone/>
                <a:defRPr/>
              </a:pPr>
              <a:r>
                <a:rPr lang="en-US" altLang="ko-KR" sz="1200">
                  <a:solidFill>
                    <a:srgbClr val="ff0000"/>
                  </a:solidFill>
                  <a:latin typeface="KoPubWorld돋움체 Bold"/>
                  <a:ea typeface="KoPubWorld돋움체 Bold"/>
                  <a:cs typeface="KoPubWorld돋움체 Medium"/>
                </a:rPr>
                <a:t>Action 1: </a:t>
              </a:r>
              <a:r>
                <a:rPr lang="ko-KR" altLang="en-US" sz="1200">
                  <a:solidFill>
                    <a:srgbClr val="ff0000"/>
                  </a:solidFill>
                  <a:latin typeface="KoPubWorld돋움체 Bold"/>
                  <a:ea typeface="KoPubWorld돋움체 Bold"/>
                  <a:cs typeface="KoPubWorld돋움체 Medium"/>
                </a:rPr>
                <a:t>기본 자세</a:t>
              </a:r>
              <a:endParaRPr lang="ko-KR" altLang="en-US" sz="1200">
                <a:solidFill>
                  <a:srgbClr val="ff0000"/>
                </a:solidFill>
                <a:latin typeface="KoPubWorld돋움체 Bold"/>
                <a:ea typeface="KoPubWorld돋움체 Bold"/>
                <a:cs typeface="KoPubWorld돋움체 Medium"/>
              </a:endParaRPr>
            </a:p>
          </p:txBody>
        </p:sp>
      </p:grpSp>
      <p:grpSp>
        <p:nvGrpSpPr>
          <p:cNvPr id="45" name=""/>
          <p:cNvGrpSpPr/>
          <p:nvPr/>
        </p:nvGrpSpPr>
        <p:grpSpPr>
          <a:xfrm rot="0">
            <a:off x="1802871" y="4506915"/>
            <a:ext cx="1952624" cy="363249"/>
            <a:chOff x="3875086" y="1092171"/>
            <a:chExt cx="1952624" cy="363249"/>
          </a:xfrm>
        </p:grpSpPr>
        <p:sp>
          <p:nvSpPr>
            <p:cNvPr id="46" name=""/>
            <p:cNvSpPr/>
            <p:nvPr/>
          </p:nvSpPr>
          <p:spPr>
            <a:xfrm>
              <a:off x="4076700" y="1134341"/>
              <a:ext cx="1549977" cy="303067"/>
            </a:xfrm>
            <a:prstGeom prst="rect">
              <a:avLst/>
            </a:prstGeom>
            <a:solidFill>
              <a:schemeClr val="lt1"/>
            </a:solidFill>
            <a:ln w="12700" cap="flat" cmpd="sng" algn="ctr">
              <a:solidFill>
                <a:srgbClr val="ff0000"/>
              </a:solidFill>
              <a:prstDash val="solid"/>
              <a:miter/>
              <a:headEnd w="med" len="med"/>
              <a:tailEnd w="med" len="med"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7" name=""/>
            <p:cNvSpPr txBox="1"/>
            <p:nvPr/>
          </p:nvSpPr>
          <p:spPr>
            <a:xfrm>
              <a:off x="3875085" y="1092170"/>
              <a:ext cx="1952624" cy="36374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indent="0" algn="ctr">
                <a:lnSpc>
                  <a:spcPct val="150000"/>
                </a:lnSpc>
                <a:spcBef>
                  <a:spcPts val="0"/>
                </a:spcBef>
                <a:buNone/>
                <a:defRPr/>
              </a:pPr>
              <a:r>
                <a:rPr lang="en-US" altLang="ko-KR" sz="1200">
                  <a:solidFill>
                    <a:srgbClr val="ff0000"/>
                  </a:solidFill>
                  <a:latin typeface="KoPubWorld돋움체 Bold"/>
                  <a:ea typeface="KoPubWorld돋움체 Bold"/>
                  <a:cs typeface="KoPubWorld돋움체 Medium"/>
                </a:rPr>
                <a:t>Action 2: </a:t>
              </a:r>
              <a:r>
                <a:rPr lang="ko-KR" altLang="en-US" sz="1200">
                  <a:solidFill>
                    <a:srgbClr val="ff0000"/>
                  </a:solidFill>
                  <a:latin typeface="KoPubWorld돋움체 Bold"/>
                  <a:ea typeface="KoPubWorld돋움체 Bold"/>
                  <a:cs typeface="KoPubWorld돋움체 Medium"/>
                </a:rPr>
                <a:t>경추 부위</a:t>
              </a:r>
              <a:endParaRPr lang="ko-KR" altLang="en-US" sz="1200">
                <a:solidFill>
                  <a:srgbClr val="ff0000"/>
                </a:solidFill>
                <a:latin typeface="KoPubWorld돋움체 Bold"/>
                <a:ea typeface="KoPubWorld돋움체 Bold"/>
                <a:cs typeface="KoPubWorld돋움체 Medium"/>
              </a:endParaRPr>
            </a:p>
          </p:txBody>
        </p:sp>
      </p:grpSp>
      <p:grpSp>
        <p:nvGrpSpPr>
          <p:cNvPr id="48" name=""/>
          <p:cNvGrpSpPr/>
          <p:nvPr/>
        </p:nvGrpSpPr>
        <p:grpSpPr>
          <a:xfrm rot="0">
            <a:off x="4710112" y="4479398"/>
            <a:ext cx="1952624" cy="366922"/>
            <a:chOff x="3875084" y="1092170"/>
            <a:chExt cx="1952624" cy="366922"/>
          </a:xfrm>
        </p:grpSpPr>
        <p:sp>
          <p:nvSpPr>
            <p:cNvPr id="49" name=""/>
            <p:cNvSpPr/>
            <p:nvPr/>
          </p:nvSpPr>
          <p:spPr>
            <a:xfrm>
              <a:off x="4076700" y="1134341"/>
              <a:ext cx="1549977" cy="303067"/>
            </a:xfrm>
            <a:prstGeom prst="rect">
              <a:avLst/>
            </a:prstGeom>
            <a:solidFill>
              <a:schemeClr val="lt1"/>
            </a:solidFill>
            <a:ln w="12700" cap="flat" cmpd="sng" algn="ctr">
              <a:solidFill>
                <a:srgbClr val="ff0000"/>
              </a:solidFill>
              <a:prstDash val="solid"/>
              <a:miter/>
              <a:headEnd w="med" len="med"/>
              <a:tailEnd w="med" len="med"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0" name=""/>
            <p:cNvSpPr txBox="1"/>
            <p:nvPr/>
          </p:nvSpPr>
          <p:spPr>
            <a:xfrm>
              <a:off x="3875084" y="1092170"/>
              <a:ext cx="1952624" cy="36692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indent="0" algn="ctr">
                <a:lnSpc>
                  <a:spcPct val="150000"/>
                </a:lnSpc>
                <a:spcBef>
                  <a:spcPts val="0"/>
                </a:spcBef>
                <a:buNone/>
                <a:defRPr/>
              </a:pPr>
              <a:r>
                <a:rPr lang="en-US" altLang="ko-KR" sz="1200">
                  <a:solidFill>
                    <a:srgbClr val="ff0000"/>
                  </a:solidFill>
                  <a:latin typeface="KoPubWorld돋움체 Bold"/>
                  <a:ea typeface="KoPubWorld돋움체 Bold"/>
                  <a:cs typeface="KoPubWorld돋움체 Medium"/>
                </a:rPr>
                <a:t>Action 3:</a:t>
              </a:r>
              <a:r>
                <a:rPr lang="ko-KR" altLang="en-US" sz="1200">
                  <a:solidFill>
                    <a:srgbClr val="ff0000"/>
                  </a:solidFill>
                  <a:latin typeface="KoPubWorld돋움체 Bold"/>
                  <a:ea typeface="KoPubWorld돋움체 Bold"/>
                  <a:cs typeface="KoPubWorld돋움체 Medium"/>
                </a:rPr>
                <a:t> 요추 부위</a:t>
              </a:r>
              <a:endParaRPr lang="ko-KR" altLang="en-US" sz="1200">
                <a:solidFill>
                  <a:srgbClr val="ff0000"/>
                </a:solidFill>
                <a:latin typeface="KoPubWorld돋움체 Bold"/>
                <a:ea typeface="KoPubWorld돋움체 Bold"/>
                <a:cs typeface="KoPubWorld돋움체 Medium"/>
              </a:endParaRPr>
            </a:p>
          </p:txBody>
        </p:sp>
      </p:grpSp>
      <p:pic>
        <p:nvPicPr>
          <p:cNvPr id="51" name="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9920972" y="965827"/>
            <a:ext cx="2132258" cy="1186393"/>
          </a:xfrm>
          <a:prstGeom prst="rect">
            <a:avLst/>
          </a:prstGeom>
          <a:ln>
            <a:solidFill>
              <a:schemeClr val="accent3"/>
            </a:solidFill>
          </a:ln>
        </p:spPr>
      </p:pic>
      <p:cxnSp>
        <p:nvCxnSpPr>
          <p:cNvPr id="52" name=""/>
          <p:cNvCxnSpPr>
            <a:stCxn id="34" idx="0"/>
            <a:endCxn id="51" idx="1"/>
          </p:cNvCxnSpPr>
          <p:nvPr/>
        </p:nvCxnSpPr>
        <p:spPr>
          <a:xfrm rot="5400000" flipH="1" flipV="1">
            <a:off x="9235487" y="1547950"/>
            <a:ext cx="674406" cy="696553"/>
          </a:xfrm>
          <a:prstGeom prst="bentConnector2">
            <a:avLst/>
          </a:prstGeom>
          <a:ln w="25400">
            <a:solidFill>
              <a:srgbClr val="0921b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570451" y="766052"/>
            <a:ext cx="10823510" cy="0"/>
          </a:xfrm>
          <a:prstGeom prst="line">
            <a:avLst/>
          </a:prstGeom>
          <a:ln w="15875">
            <a:solidFill>
              <a:srgbClr val="1e3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60926" y="209852"/>
            <a:ext cx="6856716" cy="5692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>
                <a:solidFill>
                  <a:srgbClr val="404040"/>
                </a:solidFill>
                <a:latin typeface="KoPubWorld돋움체 Bold"/>
                <a:ea typeface="KoPubWorld돋움체 Bold"/>
                <a:cs typeface="KoPubWorld돋움체 Bold"/>
              </a:rPr>
              <a:t>시연 영상</a:t>
            </a:r>
            <a:endParaRPr lang="ko-KR" altLang="en-US" sz="3200">
              <a:solidFill>
                <a:srgbClr val="404040"/>
              </a:solidFill>
              <a:latin typeface="KoPubWorld돋움체 Bold"/>
              <a:ea typeface="KoPubWorld돋움체 Bold"/>
              <a:cs typeface="KoPubWorld돋움체 Bold"/>
            </a:endParaRPr>
          </a:p>
        </p:txBody>
      </p:sp>
      <p:sp>
        <p:nvSpPr>
          <p:cNvPr id="18" name="모서리가 둥근 직사각형 19"/>
          <p:cNvSpPr/>
          <p:nvPr/>
        </p:nvSpPr>
        <p:spPr>
          <a:xfrm>
            <a:off x="779450" y="1240497"/>
            <a:ext cx="5525548" cy="536029"/>
          </a:xfrm>
          <a:prstGeom prst="roundRect">
            <a:avLst>
              <a:gd name="adj" fmla="val 33943"/>
            </a:avLst>
          </a:prstGeom>
          <a:solidFill>
            <a:srgbClr val="393939"/>
          </a:solidFill>
          <a:ln w="3810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 sz="2000">
              <a:solidFill>
                <a:schemeClr val="bg1">
                  <a:lumMod val="95000"/>
                </a:schemeClr>
              </a:solidFill>
              <a:latin typeface="KoPubWorld돋움체 Bold"/>
              <a:ea typeface="KoPubWorld돋움체 Bold"/>
              <a:cs typeface="KoPubWorld돋움체 Bold"/>
            </a:endParaRPr>
          </a:p>
        </p:txBody>
      </p:sp>
      <p:sp>
        <p:nvSpPr>
          <p:cNvPr id="19" name=""/>
          <p:cNvSpPr txBox="1"/>
          <p:nvPr/>
        </p:nvSpPr>
        <p:spPr>
          <a:xfrm>
            <a:off x="770467" y="1326725"/>
            <a:ext cx="5553075" cy="395395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defRPr/>
            </a:pPr>
            <a:r>
              <a:rPr kumimoji="1" lang="ko-KR" altLang="en-US" sz="2000">
                <a:solidFill>
                  <a:schemeClr val="lt1"/>
                </a:solidFill>
                <a:latin typeface="KoPubWorld돋움체 Bold"/>
                <a:ea typeface="KoPubWorld돋움체 Bold"/>
                <a:cs typeface="KoPubWorld돋움체 Bold"/>
              </a:rPr>
              <a:t>환자 추가</a:t>
            </a:r>
            <a:endParaRPr kumimoji="1" lang="ko-KR" altLang="en-US" sz="2000">
              <a:solidFill>
                <a:schemeClr val="lt1"/>
              </a:solidFill>
              <a:latin typeface="KoPubWorld돋움체 Bold"/>
              <a:ea typeface="KoPubWorld돋움체 Bold"/>
              <a:cs typeface="KoPubWorld돋움체 Bold"/>
            </a:endParaRPr>
          </a:p>
        </p:txBody>
      </p:sp>
      <p:sp>
        <p:nvSpPr>
          <p:cNvPr id="26" name="TextBox 1"/>
          <p:cNvSpPr txBox="1"/>
          <p:nvPr/>
        </p:nvSpPr>
        <p:spPr>
          <a:xfrm>
            <a:off x="6942920" y="2252412"/>
            <a:ext cx="4562988" cy="13281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ea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§"/>
              <a:defRPr/>
            </a:pPr>
            <a:r>
              <a:rPr lang="ko-KR" altLang="en-US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</a:rPr>
              <a:t>해당 페이지를 통해 환자를 추가할 수 있음</a:t>
            </a:r>
            <a:endParaRPr lang="ko-KR" altLang="en-US">
              <a:solidFill>
                <a:srgbClr val="404040"/>
              </a:solidFill>
              <a:latin typeface="KoPubWorld돋움체 Medium"/>
              <a:ea typeface="KoPubWorld돋움체 Medium"/>
              <a:cs typeface="KoPubWorld돋움체 Medium"/>
            </a:endParaRPr>
          </a:p>
          <a:p>
            <a:pPr marL="285750" indent="-285750" ea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§"/>
              <a:defRPr/>
            </a:pPr>
            <a:r>
              <a:rPr lang="ko-KR" altLang="en-US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</a:rPr>
              <a:t>추가된 환자에 대한 정보는 </a:t>
            </a:r>
            <a:r>
              <a:rPr lang="en-US" altLang="ko-KR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</a:rPr>
              <a:t>server</a:t>
            </a:r>
            <a:r>
              <a:rPr lang="ko-KR" altLang="en-US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</a:rPr>
              <a:t>를 통해 데이터베이스에 저장됨</a:t>
            </a:r>
            <a:endParaRPr lang="ko-KR" altLang="en-US">
              <a:solidFill>
                <a:srgbClr val="404040"/>
              </a:solidFill>
              <a:latin typeface="KoPubWorld돋움체 Medium"/>
              <a:ea typeface="KoPubWorld돋움체 Medium"/>
              <a:cs typeface="KoPubWorld돋움체 Medium"/>
            </a:endParaRPr>
          </a:p>
        </p:txBody>
      </p:sp>
      <p:sp>
        <p:nvSpPr>
          <p:cNvPr id="27" name="모서리가 둥근 직사각형 19"/>
          <p:cNvSpPr/>
          <p:nvPr/>
        </p:nvSpPr>
        <p:spPr>
          <a:xfrm>
            <a:off x="6991745" y="1796709"/>
            <a:ext cx="1750184" cy="380165"/>
          </a:xfrm>
          <a:prstGeom prst="roundRect">
            <a:avLst>
              <a:gd name="adj" fmla="val 50000"/>
            </a:avLst>
          </a:prstGeom>
          <a:solidFill>
            <a:srgbClr val="f2f2f2"/>
          </a:solidFill>
          <a:ln w="12700">
            <a:solidFill>
              <a:schemeClr val="accent3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 sz="2000">
              <a:solidFill>
                <a:schemeClr val="bg1">
                  <a:lumMod val="95000"/>
                </a:schemeClr>
              </a:solidFill>
              <a:latin typeface="KoPubWorld돋움체 Bold"/>
              <a:ea typeface="KoPubWorld돋움체 Bold"/>
              <a:cs typeface="KoPubWorld돋움체 Bold"/>
            </a:endParaRPr>
          </a:p>
        </p:txBody>
      </p:sp>
      <p:sp>
        <p:nvSpPr>
          <p:cNvPr id="28" name=""/>
          <p:cNvSpPr txBox="1"/>
          <p:nvPr/>
        </p:nvSpPr>
        <p:spPr>
          <a:xfrm>
            <a:off x="7001452" y="1753658"/>
            <a:ext cx="1731818" cy="452611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ctr">
              <a:lnSpc>
                <a:spcPct val="150000"/>
              </a:lnSpc>
              <a:spcBef>
                <a:spcPts val="0"/>
              </a:spcBef>
              <a:buNone/>
              <a:defRPr/>
            </a:pPr>
            <a:r>
              <a:rPr lang="ko-KR" altLang="en-US" sz="1600">
                <a:solidFill>
                  <a:srgbClr val="404040"/>
                </a:solidFill>
                <a:latin typeface="KoPubWorld돋움체 Bold"/>
                <a:ea typeface="KoPubWorld돋움체 Bold"/>
                <a:cs typeface="KoPubWorld돋움체 Medium"/>
              </a:rPr>
              <a:t>환자 추가</a:t>
            </a:r>
            <a:endParaRPr lang="ko-KR" altLang="en-US" sz="1600">
              <a:solidFill>
                <a:srgbClr val="404040"/>
              </a:solidFill>
              <a:latin typeface="KoPubWorld돋움체 Bold"/>
              <a:ea typeface="KoPubWorld돋움체 Bold"/>
              <a:cs typeface="KoPubWorld돋움체 Medium"/>
            </a:endParaRPr>
          </a:p>
        </p:txBody>
      </p:sp>
      <p:sp>
        <p:nvSpPr>
          <p:cNvPr id="34" name="TextBox 1"/>
          <p:cNvSpPr txBox="1"/>
          <p:nvPr/>
        </p:nvSpPr>
        <p:spPr>
          <a:xfrm>
            <a:off x="6942920" y="4213504"/>
            <a:ext cx="4562988" cy="17377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ea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§"/>
              <a:defRPr/>
            </a:pPr>
            <a:r>
              <a:rPr lang="en-US" altLang="ko-KR">
                <a:solidFill>
                  <a:srgbClr val="404040"/>
                </a:solidFill>
                <a:latin typeface="KoPubWorld돋움체 Bold"/>
                <a:ea typeface="KoPubWorld돋움체 Bold"/>
                <a:cs typeface="KoPubWorld돋움체 Medium"/>
              </a:rPr>
              <a:t>webOS</a:t>
            </a:r>
            <a:r>
              <a:rPr lang="ko-KR" altLang="en-US">
                <a:solidFill>
                  <a:srgbClr val="404040"/>
                </a:solidFill>
                <a:latin typeface="KoPubWorld돋움체 Bold"/>
                <a:ea typeface="KoPubWorld돋움체 Bold"/>
                <a:cs typeface="KoPubWorld돋움체 Medium"/>
              </a:rPr>
              <a:t>에 임베딩된 </a:t>
            </a:r>
            <a:r>
              <a:rPr lang="en-US" altLang="ko-KR">
                <a:solidFill>
                  <a:srgbClr val="404040"/>
                </a:solidFill>
                <a:latin typeface="KoPubWorld돋움체 Bold"/>
                <a:ea typeface="KoPubWorld돋움체 Bold"/>
                <a:cs typeface="KoPubWorld돋움체 Medium"/>
              </a:rPr>
              <a:t>keyboard</a:t>
            </a:r>
            <a:r>
              <a:rPr lang="ko-KR" altLang="en-US">
                <a:solidFill>
                  <a:srgbClr val="404040"/>
                </a:solidFill>
                <a:latin typeface="KoPubWorld돋움체 Bold"/>
                <a:ea typeface="KoPubWorld돋움체 Bold"/>
                <a:cs typeface="KoPubWorld돋움체 Medium"/>
              </a:rPr>
              <a:t> 모듈을 활용</a:t>
            </a:r>
            <a:r>
              <a:rPr lang="ko-KR" altLang="en-US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</a:rPr>
              <a:t>하여 텍스트를 입력할 수 있음</a:t>
            </a:r>
            <a:endParaRPr lang="ko-KR" altLang="en-US">
              <a:solidFill>
                <a:srgbClr val="404040"/>
              </a:solidFill>
              <a:latin typeface="KoPubWorld돋움체 Medium"/>
              <a:ea typeface="KoPubWorld돋움체 Medium"/>
              <a:cs typeface="KoPubWorld돋움체 Medium"/>
            </a:endParaRPr>
          </a:p>
          <a:p>
            <a:pPr marL="285750" indent="-285750" ea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§"/>
              <a:defRPr/>
            </a:pPr>
            <a:r>
              <a:rPr lang="en-US" altLang="ko-KR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</a:rPr>
              <a:t>text, number</a:t>
            </a:r>
            <a:r>
              <a:rPr lang="ko-KR" altLang="en-US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</a:rPr>
              <a:t> 등 다양한 </a:t>
            </a:r>
            <a:r>
              <a:rPr lang="en-US" altLang="ko-KR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</a:rPr>
              <a:t>type</a:t>
            </a:r>
            <a:r>
              <a:rPr lang="ko-KR" altLang="en-US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</a:rPr>
              <a:t>의 </a:t>
            </a:r>
            <a:r>
              <a:rPr lang="en-US" altLang="ko-KR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</a:rPr>
              <a:t>virtual keyboard</a:t>
            </a:r>
            <a:r>
              <a:rPr lang="ko-KR" altLang="en-US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</a:rPr>
              <a:t>가 표시됨</a:t>
            </a:r>
            <a:endParaRPr lang="ko-KR" altLang="en-US">
              <a:solidFill>
                <a:srgbClr val="404040"/>
              </a:solidFill>
              <a:latin typeface="KoPubWorld돋움체 Medium"/>
              <a:ea typeface="KoPubWorld돋움체 Medium"/>
              <a:cs typeface="KoPubWorld돋움체 Medium"/>
            </a:endParaRPr>
          </a:p>
        </p:txBody>
      </p:sp>
      <p:sp>
        <p:nvSpPr>
          <p:cNvPr id="35" name="모서리가 둥근 직사각형 19"/>
          <p:cNvSpPr/>
          <p:nvPr/>
        </p:nvSpPr>
        <p:spPr>
          <a:xfrm>
            <a:off x="6991745" y="3757801"/>
            <a:ext cx="1750184" cy="380165"/>
          </a:xfrm>
          <a:prstGeom prst="roundRect">
            <a:avLst>
              <a:gd name="adj" fmla="val 50000"/>
            </a:avLst>
          </a:prstGeom>
          <a:solidFill>
            <a:srgbClr val="f2f2f2"/>
          </a:solidFill>
          <a:ln w="12700">
            <a:solidFill>
              <a:schemeClr val="accent3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 sz="2000">
              <a:solidFill>
                <a:schemeClr val="bg1">
                  <a:lumMod val="95000"/>
                </a:schemeClr>
              </a:solidFill>
              <a:latin typeface="KoPubWorld돋움체 Bold"/>
              <a:ea typeface="KoPubWorld돋움체 Bold"/>
              <a:cs typeface="KoPubWorld돋움체 Bold"/>
            </a:endParaRPr>
          </a:p>
        </p:txBody>
      </p:sp>
      <p:sp>
        <p:nvSpPr>
          <p:cNvPr id="36" name=""/>
          <p:cNvSpPr txBox="1"/>
          <p:nvPr/>
        </p:nvSpPr>
        <p:spPr>
          <a:xfrm>
            <a:off x="7001452" y="3714750"/>
            <a:ext cx="1731818" cy="452611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ctr">
              <a:lnSpc>
                <a:spcPct val="150000"/>
              </a:lnSpc>
              <a:spcBef>
                <a:spcPts val="0"/>
              </a:spcBef>
              <a:buNone/>
              <a:defRPr/>
            </a:pPr>
            <a:r>
              <a:rPr lang="en-US" altLang="ko-KR" sz="1600">
                <a:solidFill>
                  <a:srgbClr val="404040"/>
                </a:solidFill>
                <a:latin typeface="KoPubWorld돋움체 Bold"/>
                <a:ea typeface="KoPubWorld돋움체 Bold"/>
                <a:cs typeface="KoPubWorld돋움체 Medium"/>
              </a:rPr>
              <a:t>Virtual keyboard</a:t>
            </a:r>
            <a:endParaRPr lang="en-US" altLang="ko-KR" sz="1600">
              <a:solidFill>
                <a:srgbClr val="404040"/>
              </a:solidFill>
              <a:latin typeface="KoPubWorld돋움체 Bold"/>
              <a:ea typeface="KoPubWorld돋움체 Bold"/>
              <a:cs typeface="KoPubWorld돋움체 Medium"/>
            </a:endParaRPr>
          </a:p>
        </p:txBody>
      </p:sp>
      <p:pic>
        <p:nvPicPr>
          <p:cNvPr id="37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62000" y="1961309"/>
            <a:ext cx="5928404" cy="2935380"/>
          </a:xfrm>
          <a:prstGeom prst="rect">
            <a:avLst/>
          </a:prstGeom>
        </p:spPr>
      </p:pic>
      <p:sp>
        <p:nvSpPr>
          <p:cNvPr id="38" name=""/>
          <p:cNvSpPr/>
          <p:nvPr/>
        </p:nvSpPr>
        <p:spPr>
          <a:xfrm>
            <a:off x="879230" y="2732942"/>
            <a:ext cx="1685192" cy="380999"/>
          </a:xfrm>
          <a:prstGeom prst="rect">
            <a:avLst/>
          </a:prstGeom>
          <a:solidFill>
            <a:srgbClr val="ff0000">
              <a:alpha val="19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pic>
        <p:nvPicPr>
          <p:cNvPr id="39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720706" y="4567939"/>
            <a:ext cx="3375293" cy="968599"/>
          </a:xfrm>
          <a:prstGeom prst="rect">
            <a:avLst/>
          </a:prstGeom>
        </p:spPr>
      </p:pic>
      <p:cxnSp>
        <p:nvCxnSpPr>
          <p:cNvPr id="40" name=""/>
          <p:cNvCxnSpPr>
            <a:stCxn id="38" idx="3"/>
            <a:endCxn id="39" idx="0"/>
          </p:cNvCxnSpPr>
          <p:nvPr/>
        </p:nvCxnSpPr>
        <p:spPr>
          <a:xfrm>
            <a:off x="2564422" y="2923442"/>
            <a:ext cx="1843930" cy="1644497"/>
          </a:xfrm>
          <a:prstGeom prst="bentConnector2">
            <a:avLst/>
          </a:prstGeom>
          <a:ln w="25400">
            <a:solidFill>
              <a:srgbClr val="0921b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570451" y="766052"/>
            <a:ext cx="10823510" cy="0"/>
          </a:xfrm>
          <a:prstGeom prst="line">
            <a:avLst/>
          </a:prstGeom>
          <a:ln w="15875">
            <a:solidFill>
              <a:srgbClr val="1e3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60926" y="209852"/>
            <a:ext cx="6856716" cy="5692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>
                <a:solidFill>
                  <a:srgbClr val="404040"/>
                </a:solidFill>
                <a:latin typeface="KoPubWorld돋움체 Bold"/>
                <a:ea typeface="KoPubWorld돋움체 Bold"/>
                <a:cs typeface="KoPubWorld돋움체 Bold"/>
              </a:rPr>
              <a:t>시연 영상</a:t>
            </a:r>
            <a:endParaRPr lang="ko-KR" altLang="en-US" sz="3200">
              <a:solidFill>
                <a:srgbClr val="404040"/>
              </a:solidFill>
              <a:latin typeface="KoPubWorld돋움체 Bold"/>
              <a:ea typeface="KoPubWorld돋움체 Bold"/>
              <a:cs typeface="KoPubWorld돋움체 Bold"/>
            </a:endParaRPr>
          </a:p>
        </p:txBody>
      </p:sp>
      <p:sp>
        <p:nvSpPr>
          <p:cNvPr id="18" name="모서리가 둥근 직사각형 19"/>
          <p:cNvSpPr/>
          <p:nvPr/>
        </p:nvSpPr>
        <p:spPr>
          <a:xfrm>
            <a:off x="779450" y="1240497"/>
            <a:ext cx="5525548" cy="536029"/>
          </a:xfrm>
          <a:prstGeom prst="roundRect">
            <a:avLst>
              <a:gd name="adj" fmla="val 33943"/>
            </a:avLst>
          </a:prstGeom>
          <a:solidFill>
            <a:srgbClr val="393939"/>
          </a:solidFill>
          <a:ln w="3810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 sz="2000">
              <a:solidFill>
                <a:schemeClr val="bg1">
                  <a:lumMod val="95000"/>
                </a:schemeClr>
              </a:solidFill>
              <a:latin typeface="KoPubWorld돋움체 Bold"/>
              <a:ea typeface="KoPubWorld돋움체 Bold"/>
              <a:cs typeface="KoPubWorld돋움체 Bold"/>
            </a:endParaRPr>
          </a:p>
        </p:txBody>
      </p:sp>
      <p:sp>
        <p:nvSpPr>
          <p:cNvPr id="19" name=""/>
          <p:cNvSpPr txBox="1"/>
          <p:nvPr/>
        </p:nvSpPr>
        <p:spPr>
          <a:xfrm>
            <a:off x="770467" y="1326725"/>
            <a:ext cx="5553075" cy="395395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defRPr/>
            </a:pPr>
            <a:r>
              <a:rPr kumimoji="1" lang="ko-KR" altLang="en-US" sz="2000">
                <a:solidFill>
                  <a:schemeClr val="lt1"/>
                </a:solidFill>
                <a:latin typeface="KoPubWorld돋움체 Bold"/>
                <a:ea typeface="KoPubWorld돋움체 Bold"/>
                <a:cs typeface="KoPubWorld돋움체 Bold"/>
              </a:rPr>
              <a:t>환자</a:t>
            </a:r>
            <a:r>
              <a:rPr kumimoji="1" lang="en-US" altLang="ko-KR" sz="2000">
                <a:solidFill>
                  <a:schemeClr val="lt1"/>
                </a:solidFill>
                <a:latin typeface="KoPubWorld돋움체 Bold"/>
                <a:ea typeface="KoPubWorld돋움체 Bold"/>
                <a:cs typeface="KoPubWorld돋움체 Bold"/>
              </a:rPr>
              <a:t> </a:t>
            </a:r>
            <a:r>
              <a:rPr kumimoji="1" lang="ko-KR" altLang="en-US" sz="2000">
                <a:solidFill>
                  <a:schemeClr val="lt1"/>
                </a:solidFill>
                <a:latin typeface="KoPubWorld돋움체 Bold"/>
                <a:ea typeface="KoPubWorld돋움체 Bold"/>
                <a:cs typeface="KoPubWorld돋움체 Bold"/>
              </a:rPr>
              <a:t>자세 실시간 모니터링</a:t>
            </a:r>
            <a:endParaRPr kumimoji="1" lang="ko-KR" altLang="en-US" sz="2000">
              <a:solidFill>
                <a:schemeClr val="lt1"/>
              </a:solidFill>
              <a:latin typeface="KoPubWorld돋움체 Bold"/>
              <a:ea typeface="KoPubWorld돋움체 Bold"/>
              <a:cs typeface="KoPubWorld돋움체 Bold"/>
            </a:endParaRPr>
          </a:p>
        </p:txBody>
      </p:sp>
      <p:sp>
        <p:nvSpPr>
          <p:cNvPr id="26" name="TextBox 1"/>
          <p:cNvSpPr txBox="1"/>
          <p:nvPr/>
        </p:nvSpPr>
        <p:spPr>
          <a:xfrm>
            <a:off x="7048753" y="2548745"/>
            <a:ext cx="4562988" cy="21472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ea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§"/>
              <a:defRPr/>
            </a:pPr>
            <a:r>
              <a:rPr lang="en-US" altLang="ko-KR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</a:rPr>
              <a:t>server</a:t>
            </a:r>
            <a:r>
              <a:rPr lang="ko-KR" altLang="en-US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</a:rPr>
              <a:t>로부터 </a:t>
            </a:r>
            <a:r>
              <a:rPr lang="ko-KR" altLang="en-US">
                <a:solidFill>
                  <a:srgbClr val="404040"/>
                </a:solidFill>
                <a:latin typeface="KoPubWorld돋움체 Bold"/>
                <a:ea typeface="KoPubWorld돋움체 Bold"/>
                <a:cs typeface="KoPubWorld돋움체 Medium"/>
              </a:rPr>
              <a:t>실시간으로 환자 자세에 대한 좌표 데이터를 전송</a:t>
            </a:r>
            <a:r>
              <a:rPr lang="ko-KR" altLang="en-US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</a:rPr>
              <a:t>받음</a:t>
            </a:r>
            <a:endParaRPr lang="ko-KR" altLang="en-US">
              <a:solidFill>
                <a:srgbClr val="404040"/>
              </a:solidFill>
              <a:latin typeface="KoPubWorld돋움체 Medium"/>
              <a:ea typeface="KoPubWorld돋움체 Medium"/>
              <a:cs typeface="KoPubWorld돋움체 Medium"/>
            </a:endParaRPr>
          </a:p>
          <a:p>
            <a:pPr marL="285750" indent="-285750" ea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§"/>
              <a:defRPr/>
            </a:pPr>
            <a:r>
              <a:rPr lang="ko-KR" altLang="en-US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</a:rPr>
              <a:t>좌표 데이터를 기반으로</a:t>
            </a:r>
            <a:r>
              <a:rPr lang="en-US" altLang="ko-KR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</a:rPr>
              <a:t> </a:t>
            </a:r>
            <a:r>
              <a:rPr lang="ko-KR" altLang="en-US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</a:rPr>
              <a:t>실제 환자의 자세를 추정</a:t>
            </a:r>
            <a:r>
              <a:rPr lang="en-US" altLang="ko-KR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</a:rPr>
              <a:t>.</a:t>
            </a:r>
            <a:r>
              <a:rPr lang="ko-KR" altLang="en-US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</a:rPr>
              <a:t> 선분을 이용하여</a:t>
            </a:r>
            <a:r>
              <a:rPr lang="ko-KR" altLang="en-US">
                <a:solidFill>
                  <a:srgbClr val="404040"/>
                </a:solidFill>
                <a:latin typeface="KoPubWorld돋움체 Bold"/>
                <a:ea typeface="KoPubWorld돋움체 Bold"/>
                <a:cs typeface="KoPubWorld돋움체 Medium"/>
              </a:rPr>
              <a:t> </a:t>
            </a:r>
            <a:r>
              <a:rPr lang="en-US" altLang="ko-KR">
                <a:solidFill>
                  <a:srgbClr val="404040"/>
                </a:solidFill>
                <a:latin typeface="KoPubWorld돋움체 Bold"/>
                <a:ea typeface="KoPubWorld돋움체 Bold"/>
                <a:cs typeface="KoPubWorld돋움체 Medium"/>
              </a:rPr>
              <a:t>skeleton </a:t>
            </a:r>
            <a:r>
              <a:rPr lang="ko-KR" altLang="en-US">
                <a:solidFill>
                  <a:srgbClr val="404040"/>
                </a:solidFill>
                <a:latin typeface="KoPubWorld돋움체 Bold"/>
                <a:ea typeface="KoPubWorld돋움체 Bold"/>
                <a:cs typeface="KoPubWorld돋움체 Medium"/>
              </a:rPr>
              <a:t>형태의 환자 자세</a:t>
            </a:r>
            <a:r>
              <a:rPr lang="ko-KR" altLang="en-US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</a:rPr>
              <a:t>를 화면에 보임</a:t>
            </a:r>
            <a:endParaRPr lang="ko-KR" altLang="en-US">
              <a:solidFill>
                <a:srgbClr val="404040"/>
              </a:solidFill>
              <a:latin typeface="KoPubWorld돋움체 Medium"/>
              <a:ea typeface="KoPubWorld돋움체 Medium"/>
              <a:cs typeface="KoPubWorld돋움체 Medium"/>
            </a:endParaRPr>
          </a:p>
        </p:txBody>
      </p:sp>
      <p:sp>
        <p:nvSpPr>
          <p:cNvPr id="27" name="모서리가 둥근 직사각형 19"/>
          <p:cNvSpPr/>
          <p:nvPr/>
        </p:nvSpPr>
        <p:spPr>
          <a:xfrm>
            <a:off x="7097578" y="2093042"/>
            <a:ext cx="1750184" cy="380165"/>
          </a:xfrm>
          <a:prstGeom prst="roundRect">
            <a:avLst>
              <a:gd name="adj" fmla="val 50000"/>
            </a:avLst>
          </a:prstGeom>
          <a:solidFill>
            <a:srgbClr val="f2f2f2"/>
          </a:solidFill>
          <a:ln w="12700">
            <a:solidFill>
              <a:schemeClr val="accent3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 sz="2000">
              <a:solidFill>
                <a:schemeClr val="bg1">
                  <a:lumMod val="95000"/>
                </a:schemeClr>
              </a:solidFill>
              <a:latin typeface="KoPubWorld돋움체 Bold"/>
              <a:ea typeface="KoPubWorld돋움체 Bold"/>
              <a:cs typeface="KoPubWorld돋움체 Bold"/>
            </a:endParaRPr>
          </a:p>
        </p:txBody>
      </p:sp>
      <p:sp>
        <p:nvSpPr>
          <p:cNvPr id="28" name=""/>
          <p:cNvSpPr txBox="1"/>
          <p:nvPr/>
        </p:nvSpPr>
        <p:spPr>
          <a:xfrm>
            <a:off x="7107285" y="2049991"/>
            <a:ext cx="1731818" cy="452611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ctr">
              <a:lnSpc>
                <a:spcPct val="150000"/>
              </a:lnSpc>
              <a:spcBef>
                <a:spcPts val="0"/>
              </a:spcBef>
              <a:buNone/>
              <a:defRPr/>
            </a:pPr>
            <a:r>
              <a:rPr lang="ko-KR" altLang="en-US" sz="1600">
                <a:solidFill>
                  <a:srgbClr val="404040"/>
                </a:solidFill>
                <a:latin typeface="KoPubWorld돋움체 Bold"/>
                <a:ea typeface="KoPubWorld돋움체 Bold"/>
                <a:cs typeface="KoPubWorld돋움체 Medium"/>
              </a:rPr>
              <a:t>자세 모니터링</a:t>
            </a:r>
            <a:endParaRPr lang="ko-KR" altLang="en-US" sz="1600">
              <a:solidFill>
                <a:srgbClr val="404040"/>
              </a:solidFill>
              <a:latin typeface="KoPubWorld돋움체 Bold"/>
              <a:ea typeface="KoPubWorld돋움체 Bold"/>
              <a:cs typeface="KoPubWorld돋움체 Medium"/>
            </a:endParaRPr>
          </a:p>
        </p:txBody>
      </p:sp>
      <p:pic>
        <p:nvPicPr>
          <p:cNvPr id="41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64528" y="2157928"/>
            <a:ext cx="5786952" cy="336764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570451" y="766052"/>
            <a:ext cx="10823510" cy="0"/>
          </a:xfrm>
          <a:prstGeom prst="line">
            <a:avLst/>
          </a:prstGeom>
          <a:ln w="15875">
            <a:solidFill>
              <a:srgbClr val="1e3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60926" y="209852"/>
            <a:ext cx="6856716" cy="5692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>
                <a:solidFill>
                  <a:srgbClr val="404040"/>
                </a:solidFill>
                <a:latin typeface="KoPubWorld돋움체 Bold"/>
                <a:ea typeface="KoPubWorld돋움체 Bold"/>
                <a:cs typeface="KoPubWorld돋움체 Bold"/>
              </a:rPr>
              <a:t>시연 영상</a:t>
            </a:r>
            <a:endParaRPr lang="ko-KR" altLang="en-US" sz="3200">
              <a:solidFill>
                <a:srgbClr val="404040"/>
              </a:solidFill>
              <a:latin typeface="KoPubWorld돋움체 Bold"/>
              <a:ea typeface="KoPubWorld돋움체 Bold"/>
              <a:cs typeface="KoPubWorld돋움체 Bold"/>
            </a:endParaRPr>
          </a:p>
        </p:txBody>
      </p:sp>
      <p:sp>
        <p:nvSpPr>
          <p:cNvPr id="18" name="모서리가 둥근 직사각형 19"/>
          <p:cNvSpPr/>
          <p:nvPr/>
        </p:nvSpPr>
        <p:spPr>
          <a:xfrm>
            <a:off x="779450" y="1240497"/>
            <a:ext cx="5525548" cy="536029"/>
          </a:xfrm>
          <a:prstGeom prst="roundRect">
            <a:avLst>
              <a:gd name="adj" fmla="val 33943"/>
            </a:avLst>
          </a:prstGeom>
          <a:solidFill>
            <a:srgbClr val="393939"/>
          </a:solidFill>
          <a:ln w="3810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 sz="2000">
              <a:solidFill>
                <a:schemeClr val="bg1">
                  <a:lumMod val="95000"/>
                </a:schemeClr>
              </a:solidFill>
              <a:latin typeface="KoPubWorld돋움체 Bold"/>
              <a:ea typeface="KoPubWorld돋움체 Bold"/>
              <a:cs typeface="KoPubWorld돋움체 Bold"/>
            </a:endParaRPr>
          </a:p>
        </p:txBody>
      </p:sp>
      <p:sp>
        <p:nvSpPr>
          <p:cNvPr id="19" name=""/>
          <p:cNvSpPr txBox="1"/>
          <p:nvPr/>
        </p:nvSpPr>
        <p:spPr>
          <a:xfrm>
            <a:off x="770467" y="1326725"/>
            <a:ext cx="5553075" cy="395395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defRPr/>
            </a:pPr>
            <a:r>
              <a:rPr kumimoji="1" lang="ko-KR" altLang="en-US" sz="2000">
                <a:solidFill>
                  <a:schemeClr val="lt1"/>
                </a:solidFill>
                <a:latin typeface="KoPubWorld돋움체 Bold"/>
                <a:ea typeface="KoPubWorld돋움체 Bold"/>
                <a:cs typeface="KoPubWorld돋움체 Bold"/>
              </a:rPr>
              <a:t>의사 소견 작성</a:t>
            </a:r>
            <a:endParaRPr kumimoji="1" lang="ko-KR" altLang="en-US" sz="2000">
              <a:solidFill>
                <a:schemeClr val="lt1"/>
              </a:solidFill>
              <a:latin typeface="KoPubWorld돋움체 Bold"/>
              <a:ea typeface="KoPubWorld돋움체 Bold"/>
              <a:cs typeface="KoPubWorld돋움체 Bold"/>
            </a:endParaRPr>
          </a:p>
        </p:txBody>
      </p:sp>
      <p:sp>
        <p:nvSpPr>
          <p:cNvPr id="26" name="TextBox 1"/>
          <p:cNvSpPr txBox="1"/>
          <p:nvPr/>
        </p:nvSpPr>
        <p:spPr>
          <a:xfrm>
            <a:off x="6942920" y="2337079"/>
            <a:ext cx="4562988" cy="13281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ea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§"/>
              <a:defRPr/>
            </a:pPr>
            <a:r>
              <a:rPr lang="ko-KR" altLang="en-US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</a:rPr>
              <a:t>환자에 대한 의료진의 소견을 입력할 수 있음</a:t>
            </a:r>
            <a:endParaRPr lang="ko-KR" altLang="en-US">
              <a:solidFill>
                <a:srgbClr val="404040"/>
              </a:solidFill>
              <a:latin typeface="KoPubWorld돋움체 Medium"/>
              <a:ea typeface="KoPubWorld돋움체 Medium"/>
              <a:cs typeface="KoPubWorld돋움체 Medium"/>
            </a:endParaRPr>
          </a:p>
          <a:p>
            <a:pPr marL="285750" indent="-285750" ea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§"/>
              <a:defRPr/>
            </a:pPr>
            <a:r>
              <a:rPr lang="ko-KR" altLang="en-US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</a:rPr>
              <a:t>해당 소견은 환자의 세부 정보 페이지에 알림 형식으로 </a:t>
            </a:r>
            <a:r>
              <a:rPr lang="en-US" altLang="ko-KR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</a:rPr>
              <a:t>show</a:t>
            </a:r>
            <a:r>
              <a:rPr lang="ko-KR" altLang="en-US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</a:rPr>
              <a:t>됨</a:t>
            </a:r>
            <a:endParaRPr lang="ko-KR" altLang="en-US">
              <a:solidFill>
                <a:srgbClr val="404040"/>
              </a:solidFill>
              <a:latin typeface="KoPubWorld돋움체 Medium"/>
              <a:ea typeface="KoPubWorld돋움체 Medium"/>
              <a:cs typeface="KoPubWorld돋움체 Medium"/>
            </a:endParaRPr>
          </a:p>
        </p:txBody>
      </p:sp>
      <p:sp>
        <p:nvSpPr>
          <p:cNvPr id="27" name="모서리가 둥근 직사각형 19"/>
          <p:cNvSpPr/>
          <p:nvPr/>
        </p:nvSpPr>
        <p:spPr>
          <a:xfrm>
            <a:off x="6991745" y="1881376"/>
            <a:ext cx="1750184" cy="380165"/>
          </a:xfrm>
          <a:prstGeom prst="roundRect">
            <a:avLst>
              <a:gd name="adj" fmla="val 50000"/>
            </a:avLst>
          </a:prstGeom>
          <a:solidFill>
            <a:srgbClr val="f2f2f2"/>
          </a:solidFill>
          <a:ln w="12700">
            <a:solidFill>
              <a:schemeClr val="accent3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 sz="2000">
              <a:solidFill>
                <a:schemeClr val="bg1">
                  <a:lumMod val="95000"/>
                </a:schemeClr>
              </a:solidFill>
              <a:latin typeface="KoPubWorld돋움체 Bold"/>
              <a:ea typeface="KoPubWorld돋움체 Bold"/>
              <a:cs typeface="KoPubWorld돋움체 Bold"/>
            </a:endParaRPr>
          </a:p>
        </p:txBody>
      </p:sp>
      <p:sp>
        <p:nvSpPr>
          <p:cNvPr id="28" name=""/>
          <p:cNvSpPr txBox="1"/>
          <p:nvPr/>
        </p:nvSpPr>
        <p:spPr>
          <a:xfrm>
            <a:off x="7001452" y="1838325"/>
            <a:ext cx="1731818" cy="452611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ctr">
              <a:lnSpc>
                <a:spcPct val="150000"/>
              </a:lnSpc>
              <a:spcBef>
                <a:spcPts val="0"/>
              </a:spcBef>
              <a:buNone/>
              <a:defRPr/>
            </a:pPr>
            <a:r>
              <a:rPr lang="ko-KR" altLang="en-US" sz="1600">
                <a:solidFill>
                  <a:srgbClr val="404040"/>
                </a:solidFill>
                <a:latin typeface="KoPubWorld돋움체 Bold"/>
                <a:ea typeface="KoPubWorld돋움체 Bold"/>
                <a:cs typeface="KoPubWorld돋움체 Medium"/>
              </a:rPr>
              <a:t>의사 소견 작성</a:t>
            </a:r>
            <a:endParaRPr lang="ko-KR" altLang="en-US" sz="1600">
              <a:solidFill>
                <a:srgbClr val="404040"/>
              </a:solidFill>
              <a:latin typeface="KoPubWorld돋움체 Bold"/>
              <a:ea typeface="KoPubWorld돋움체 Bold"/>
              <a:cs typeface="KoPubWorld돋움체 Medium"/>
            </a:endParaRPr>
          </a:p>
        </p:txBody>
      </p:sp>
      <p:pic>
        <p:nvPicPr>
          <p:cNvPr id="40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52475" y="2019160"/>
            <a:ext cx="5405007" cy="2359266"/>
          </a:xfrm>
          <a:prstGeom prst="rect">
            <a:avLst/>
          </a:prstGeom>
        </p:spPr>
      </p:pic>
      <p:sp>
        <p:nvSpPr>
          <p:cNvPr id="41" name=""/>
          <p:cNvSpPr/>
          <p:nvPr/>
        </p:nvSpPr>
        <p:spPr>
          <a:xfrm>
            <a:off x="709896" y="2447192"/>
            <a:ext cx="1685192" cy="380999"/>
          </a:xfrm>
          <a:prstGeom prst="rect">
            <a:avLst/>
          </a:prstGeom>
          <a:solidFill>
            <a:srgbClr val="ff0000">
              <a:alpha val="19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42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847706" y="4684356"/>
            <a:ext cx="3375293" cy="968599"/>
          </a:xfrm>
          <a:prstGeom prst="rect">
            <a:avLst/>
          </a:prstGeom>
        </p:spPr>
      </p:pic>
      <p:cxnSp>
        <p:nvCxnSpPr>
          <p:cNvPr id="43" name=""/>
          <p:cNvCxnSpPr>
            <a:stCxn id="41" idx="3"/>
            <a:endCxn id="42" idx="0"/>
          </p:cNvCxnSpPr>
          <p:nvPr/>
        </p:nvCxnSpPr>
        <p:spPr>
          <a:xfrm>
            <a:off x="2395089" y="2637692"/>
            <a:ext cx="2140264" cy="2046664"/>
          </a:xfrm>
          <a:prstGeom prst="bentConnector2">
            <a:avLst/>
          </a:prstGeom>
          <a:ln w="25400">
            <a:solidFill>
              <a:srgbClr val="0921b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1"/>
          <p:cNvSpPr txBox="1"/>
          <p:nvPr/>
        </p:nvSpPr>
        <p:spPr>
          <a:xfrm>
            <a:off x="6942920" y="4213504"/>
            <a:ext cx="4562988" cy="17377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ea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§"/>
              <a:defRPr/>
            </a:pPr>
            <a:r>
              <a:rPr lang="en-US" altLang="ko-KR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</a:rPr>
              <a:t>webOS</a:t>
            </a:r>
            <a:r>
              <a:rPr lang="ko-KR" altLang="en-US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</a:rPr>
              <a:t>에 임베딩된 </a:t>
            </a:r>
            <a:r>
              <a:rPr lang="en-US" altLang="ko-KR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</a:rPr>
              <a:t>keyboard</a:t>
            </a:r>
            <a:r>
              <a:rPr lang="ko-KR" altLang="en-US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</a:rPr>
              <a:t> 모듈을 활용하여 텍스트를 입력할 수 있음</a:t>
            </a:r>
            <a:endParaRPr lang="ko-KR" altLang="en-US">
              <a:solidFill>
                <a:srgbClr val="404040"/>
              </a:solidFill>
              <a:latin typeface="KoPubWorld돋움체 Medium"/>
              <a:ea typeface="KoPubWorld돋움체 Medium"/>
              <a:cs typeface="KoPubWorld돋움체 Medium"/>
            </a:endParaRPr>
          </a:p>
          <a:p>
            <a:pPr marL="285750" indent="-285750" ea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§"/>
              <a:defRPr/>
            </a:pPr>
            <a:r>
              <a:rPr lang="en-US" altLang="ko-KR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</a:rPr>
              <a:t>text, number</a:t>
            </a:r>
            <a:r>
              <a:rPr lang="ko-KR" altLang="en-US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</a:rPr>
              <a:t> 등 다양한 </a:t>
            </a:r>
            <a:r>
              <a:rPr lang="en-US" altLang="ko-KR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</a:rPr>
              <a:t>type</a:t>
            </a:r>
            <a:r>
              <a:rPr lang="ko-KR" altLang="en-US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</a:rPr>
              <a:t>의 </a:t>
            </a:r>
            <a:r>
              <a:rPr lang="en-US" altLang="ko-KR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</a:rPr>
              <a:t>virtual keyboard</a:t>
            </a:r>
            <a:r>
              <a:rPr lang="ko-KR" altLang="en-US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</a:rPr>
              <a:t>를 사용함</a:t>
            </a:r>
            <a:endParaRPr lang="ko-KR" altLang="en-US">
              <a:solidFill>
                <a:srgbClr val="404040"/>
              </a:solidFill>
              <a:latin typeface="KoPubWorld돋움체 Medium"/>
              <a:ea typeface="KoPubWorld돋움체 Medium"/>
              <a:cs typeface="KoPubWorld돋움체 Medium"/>
            </a:endParaRPr>
          </a:p>
        </p:txBody>
      </p:sp>
      <p:sp>
        <p:nvSpPr>
          <p:cNvPr id="45" name="모서리가 둥근 직사각형 19"/>
          <p:cNvSpPr/>
          <p:nvPr/>
        </p:nvSpPr>
        <p:spPr>
          <a:xfrm>
            <a:off x="6991745" y="3757801"/>
            <a:ext cx="1750184" cy="380165"/>
          </a:xfrm>
          <a:prstGeom prst="roundRect">
            <a:avLst>
              <a:gd name="adj" fmla="val 50000"/>
            </a:avLst>
          </a:prstGeom>
          <a:solidFill>
            <a:srgbClr val="f2f2f2"/>
          </a:solidFill>
          <a:ln w="12700">
            <a:solidFill>
              <a:schemeClr val="accent3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 sz="2000">
              <a:solidFill>
                <a:schemeClr val="bg1">
                  <a:lumMod val="95000"/>
                </a:schemeClr>
              </a:solidFill>
              <a:latin typeface="KoPubWorld돋움체 Bold"/>
              <a:ea typeface="KoPubWorld돋움체 Bold"/>
              <a:cs typeface="KoPubWorld돋움체 Bold"/>
            </a:endParaRPr>
          </a:p>
        </p:txBody>
      </p:sp>
      <p:sp>
        <p:nvSpPr>
          <p:cNvPr id="46" name=""/>
          <p:cNvSpPr txBox="1"/>
          <p:nvPr/>
        </p:nvSpPr>
        <p:spPr>
          <a:xfrm>
            <a:off x="7001452" y="3714750"/>
            <a:ext cx="1731818" cy="4526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>
              <a:lnSpc>
                <a:spcPct val="150000"/>
              </a:lnSpc>
              <a:spcBef>
                <a:spcPts val="0"/>
              </a:spcBef>
              <a:buNone/>
              <a:defRPr/>
            </a:pPr>
            <a:r>
              <a:rPr lang="en-US" altLang="ko-KR" sz="1600">
                <a:solidFill>
                  <a:srgbClr val="404040"/>
                </a:solidFill>
                <a:latin typeface="KoPubWorld돋움체 Bold"/>
                <a:ea typeface="KoPubWorld돋움체 Bold"/>
                <a:cs typeface="KoPubWorld돋움체 Medium"/>
              </a:rPr>
              <a:t>Virtual keyboard</a:t>
            </a:r>
            <a:endParaRPr lang="en-US" altLang="ko-KR" sz="1600">
              <a:solidFill>
                <a:srgbClr val="404040"/>
              </a:solidFill>
              <a:latin typeface="KoPubWorld돋움체 Bold"/>
              <a:ea typeface="KoPubWorld돋움체 Bold"/>
              <a:cs typeface="KoPubWorld돋움체 Medium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570451" y="766052"/>
            <a:ext cx="10823510" cy="0"/>
          </a:xfrm>
          <a:prstGeom prst="line">
            <a:avLst/>
          </a:prstGeom>
          <a:ln w="15875">
            <a:solidFill>
              <a:srgbClr val="1e3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60926" y="209852"/>
            <a:ext cx="6856716" cy="5692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>
                <a:solidFill>
                  <a:srgbClr val="404040"/>
                </a:solidFill>
                <a:latin typeface="KoPubWorld돋움체 Bold"/>
                <a:ea typeface="KoPubWorld돋움체 Bold"/>
                <a:cs typeface="KoPubWorld돋움체 Bold"/>
              </a:rPr>
              <a:t>개발 결과</a:t>
            </a:r>
            <a:endParaRPr lang="ko-KR" altLang="en-US" sz="3200">
              <a:solidFill>
                <a:srgbClr val="404040"/>
              </a:solidFill>
              <a:latin typeface="KoPubWorld돋움체 Bold"/>
              <a:ea typeface="KoPubWorld돋움체 Bold"/>
              <a:cs typeface="KoPubWorld돋움체 Bold"/>
            </a:endParaRPr>
          </a:p>
        </p:txBody>
      </p:sp>
      <p:sp>
        <p:nvSpPr>
          <p:cNvPr id="18" name="모서리가 둥근 직사각형 19"/>
          <p:cNvSpPr/>
          <p:nvPr/>
        </p:nvSpPr>
        <p:spPr>
          <a:xfrm>
            <a:off x="779450" y="1240497"/>
            <a:ext cx="5525548" cy="536029"/>
          </a:xfrm>
          <a:prstGeom prst="roundRect">
            <a:avLst>
              <a:gd name="adj" fmla="val 33943"/>
            </a:avLst>
          </a:prstGeom>
          <a:solidFill>
            <a:srgbClr val="393939"/>
          </a:solidFill>
          <a:ln w="3810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 sz="2000">
              <a:solidFill>
                <a:schemeClr val="bg1">
                  <a:lumMod val="95000"/>
                </a:schemeClr>
              </a:solidFill>
              <a:latin typeface="KoPubWorld돋움체 Bold"/>
              <a:ea typeface="KoPubWorld돋움체 Bold"/>
              <a:cs typeface="KoPubWorld돋움체 Bold"/>
            </a:endParaRPr>
          </a:p>
        </p:txBody>
      </p:sp>
      <p:sp>
        <p:nvSpPr>
          <p:cNvPr id="19" name=""/>
          <p:cNvSpPr txBox="1"/>
          <p:nvPr/>
        </p:nvSpPr>
        <p:spPr>
          <a:xfrm>
            <a:off x="770467" y="1326725"/>
            <a:ext cx="5553075" cy="395395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defRPr/>
            </a:pPr>
            <a:r>
              <a:rPr kumimoji="1" lang="ko-KR" altLang="en-US" sz="2000">
                <a:solidFill>
                  <a:schemeClr val="lt1"/>
                </a:solidFill>
                <a:latin typeface="KoPubWorld돋움체 Bold"/>
                <a:ea typeface="KoPubWorld돋움체 Bold"/>
                <a:cs typeface="KoPubWorld돋움체 Bold"/>
              </a:rPr>
              <a:t>최종 개발 결과</a:t>
            </a:r>
            <a:endParaRPr kumimoji="1" lang="ko-KR" altLang="en-US" sz="2000">
              <a:solidFill>
                <a:schemeClr val="lt1"/>
              </a:solidFill>
              <a:latin typeface="KoPubWorld돋움체 Bold"/>
              <a:ea typeface="KoPubWorld돋움체 Bold"/>
              <a:cs typeface="KoPubWorld돋움체 Bold"/>
            </a:endParaRPr>
          </a:p>
        </p:txBody>
      </p:sp>
      <p:sp>
        <p:nvSpPr>
          <p:cNvPr id="42" name="TextBox 1"/>
          <p:cNvSpPr txBox="1"/>
          <p:nvPr/>
        </p:nvSpPr>
        <p:spPr>
          <a:xfrm>
            <a:off x="669699" y="1953396"/>
            <a:ext cx="10823511" cy="41978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ea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§"/>
              <a:defRPr/>
            </a:pPr>
            <a:r>
              <a:rPr lang="en-US" altLang="ko-KR">
                <a:latin typeface="KoPubWorld돋움체 Medium"/>
                <a:ea typeface="KoPubWorld돋움체 Medium"/>
                <a:cs typeface="KoPubWorld돋움체 Medium"/>
              </a:rPr>
              <a:t>Enact</a:t>
            </a:r>
            <a:r>
              <a:rPr lang="ko-KR" altLang="en-US">
                <a:latin typeface="KoPubWorld돋움체 Medium"/>
                <a:ea typeface="KoPubWorld돋움체 Medium"/>
                <a:cs typeface="KoPubWorld돋움체 Medium"/>
              </a:rPr>
              <a:t> 기반의 환자 욕창 방지 </a:t>
            </a:r>
            <a:r>
              <a:rPr lang="en-US" altLang="ko-KR">
                <a:latin typeface="KoPubWorld돋움체 Medium"/>
                <a:ea typeface="KoPubWorld돋움체 Medium"/>
                <a:cs typeface="KoPubWorld돋움체 Medium"/>
              </a:rPr>
              <a:t>App</a:t>
            </a:r>
            <a:r>
              <a:rPr lang="ko-KR" altLang="en-US">
                <a:latin typeface="KoPubWorld돋움체 Medium"/>
                <a:ea typeface="KoPubWorld돋움체 Medium"/>
                <a:cs typeface="KoPubWorld돋움체 Medium"/>
              </a:rPr>
              <a:t>을 개발</a:t>
            </a:r>
            <a:r>
              <a:rPr lang="en-US" altLang="ko-KR">
                <a:latin typeface="KoPubWorld돋움체 Medium"/>
                <a:ea typeface="KoPubWorld돋움체 Medium"/>
                <a:cs typeface="KoPubWorld돋움체 Medium"/>
              </a:rPr>
              <a:t>,</a:t>
            </a:r>
            <a:r>
              <a:rPr lang="ko-KR" altLang="en-US">
                <a:latin typeface="KoPubWorld돋움체 Medium"/>
                <a:ea typeface="KoPubWorld돋움체 Medium"/>
                <a:cs typeface="KoPubWorld돋움체 Medium"/>
              </a:rPr>
              <a:t> </a:t>
            </a:r>
            <a:r>
              <a:rPr lang="en-US" altLang="ko-KR">
                <a:latin typeface="KoPubWorld돋움체 Medium"/>
                <a:ea typeface="KoPubWorld돋움체 Medium"/>
                <a:cs typeface="KoPubWorld돋움체 Medium"/>
              </a:rPr>
              <a:t>webOS</a:t>
            </a:r>
            <a:r>
              <a:rPr lang="ko-KR" altLang="en-US">
                <a:latin typeface="KoPubWorld돋움체 Medium"/>
                <a:ea typeface="KoPubWorld돋움체 Medium"/>
                <a:cs typeface="KoPubWorld돋움체 Medium"/>
              </a:rPr>
              <a:t> 상에서</a:t>
            </a:r>
            <a:r>
              <a:rPr lang="en-US" altLang="ko-KR">
                <a:latin typeface="KoPubWorld돋움체 Medium"/>
                <a:ea typeface="KoPubWorld돋움체 Medium"/>
                <a:cs typeface="KoPubWorld돋움체 Medium"/>
              </a:rPr>
              <a:t> </a:t>
            </a:r>
            <a:r>
              <a:rPr lang="ko-KR" altLang="en-US">
                <a:latin typeface="KoPubWorld돋움체 Medium"/>
                <a:ea typeface="KoPubWorld돋움체 Medium"/>
                <a:cs typeface="KoPubWorld돋움체 Medium"/>
              </a:rPr>
              <a:t>환자를 실시간 모니터링할 수 있는</a:t>
            </a:r>
            <a:r>
              <a:rPr lang="en-US" altLang="ko-KR">
                <a:latin typeface="KoPubWorld돋움체 Medium"/>
                <a:ea typeface="KoPubWorld돋움체 Medium"/>
                <a:cs typeface="KoPubWorld돋움체 Medium"/>
              </a:rPr>
              <a:t> system</a:t>
            </a:r>
            <a:r>
              <a:rPr lang="ko-KR" altLang="en-US">
                <a:latin typeface="KoPubWorld돋움체 Medium"/>
                <a:ea typeface="KoPubWorld돋움체 Medium"/>
                <a:cs typeface="KoPubWorld돋움체 Medium"/>
              </a:rPr>
              <a:t>을 구축함</a:t>
            </a:r>
            <a:r>
              <a:rPr lang="en-US" altLang="ko-KR">
                <a:latin typeface="KoPubWorld돋움체 Medium"/>
                <a:ea typeface="KoPubWorld돋움체 Medium"/>
                <a:cs typeface="KoPubWorld돋움체 Medium"/>
              </a:rPr>
              <a:t>.</a:t>
            </a:r>
            <a:r>
              <a:rPr lang="ko-KR" altLang="en-US">
                <a:latin typeface="KoPubWorld돋움체 Medium"/>
                <a:ea typeface="KoPubWorld돋움체 Medium"/>
                <a:cs typeface="KoPubWorld돋움체 Medium"/>
              </a:rPr>
              <a:t> </a:t>
            </a:r>
            <a:endParaRPr lang="ko-KR" altLang="en-US">
              <a:latin typeface="KoPubWorld돋움체 Medium"/>
              <a:ea typeface="KoPubWorld돋움체 Medium"/>
              <a:cs typeface="KoPubWorld돋움체 Medium"/>
            </a:endParaRPr>
          </a:p>
          <a:p>
            <a:pPr marL="285750" indent="-285750" ea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§"/>
              <a:defRPr/>
            </a:pPr>
            <a:r>
              <a:rPr lang="ko-KR" altLang="en-US">
                <a:latin typeface="KoPubWorld돋움체 Medium"/>
                <a:ea typeface="KoPubWorld돋움체 Medium"/>
                <a:cs typeface="KoPubWorld돋움체 Medium"/>
              </a:rPr>
              <a:t>실시간으로 환자를 모니터링하여 인공지능 모델을 활용해 관절 자세를 추론함</a:t>
            </a:r>
            <a:endParaRPr lang="ko-KR" altLang="en-US">
              <a:latin typeface="KoPubWorld돋움체 Medium"/>
              <a:ea typeface="KoPubWorld돋움체 Medium"/>
              <a:cs typeface="KoPubWorld돋움체 Medium"/>
            </a:endParaRPr>
          </a:p>
          <a:p>
            <a:pPr marL="285750" indent="-285750" ea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§"/>
              <a:defRPr/>
            </a:pPr>
            <a:r>
              <a:rPr lang="ko-KR" altLang="en-US">
                <a:latin typeface="KoPubWorld돋움체 Medium"/>
                <a:ea typeface="KoPubWorld돋움체 Medium"/>
                <a:cs typeface="KoPubWorld돋움체 Medium"/>
              </a:rPr>
              <a:t>자세에 따른 신체 부위의 압력을 인공지능 모델로 학습하여 욕창 발생 위험이 높은 부위를 </a:t>
            </a:r>
            <a:r>
              <a:rPr lang="en-US" altLang="ko-KR">
                <a:latin typeface="KoPubWorld돋움체 Medium"/>
                <a:ea typeface="KoPubWorld돋움체 Medium"/>
                <a:cs typeface="KoPubWorld돋움체 Medium"/>
              </a:rPr>
              <a:t>database</a:t>
            </a:r>
            <a:r>
              <a:rPr lang="ko-KR" altLang="en-US">
                <a:latin typeface="KoPubWorld돋움체 Medium"/>
                <a:ea typeface="KoPubWorld돋움체 Medium"/>
                <a:cs typeface="KoPubWorld돋움체 Medium"/>
              </a:rPr>
              <a:t>에 저장함</a:t>
            </a:r>
            <a:r>
              <a:rPr lang="en-US" altLang="ko-KR">
                <a:latin typeface="KoPubWorld돋움체 Medium"/>
                <a:ea typeface="KoPubWorld돋움체 Medium"/>
                <a:cs typeface="KoPubWorld돋움체 Medium"/>
              </a:rPr>
              <a:t>.</a:t>
            </a:r>
            <a:r>
              <a:rPr lang="ko-KR" altLang="en-US">
                <a:latin typeface="KoPubWorld돋움체 Medium"/>
                <a:ea typeface="KoPubWorld돋움체 Medium"/>
                <a:cs typeface="KoPubWorld돋움체 Medium"/>
              </a:rPr>
              <a:t> 해당 데이터를 </a:t>
            </a:r>
            <a:r>
              <a:rPr lang="en-US" altLang="ko-KR">
                <a:latin typeface="KoPubWorld돋움체 Medium"/>
                <a:ea typeface="KoPubWorld돋움체 Medium"/>
                <a:cs typeface="KoPubWorld돋움체 Medium"/>
              </a:rPr>
              <a:t>Enact</a:t>
            </a:r>
            <a:r>
              <a:rPr lang="ko-KR" altLang="en-US">
                <a:latin typeface="KoPubWorld돋움체 Medium"/>
                <a:ea typeface="KoPubWorld돋움체 Medium"/>
                <a:cs typeface="KoPubWorld돋움체 Medium"/>
              </a:rPr>
              <a:t> </a:t>
            </a:r>
            <a:r>
              <a:rPr lang="en-US" altLang="ko-KR">
                <a:latin typeface="KoPubWorld돋움체 Medium"/>
                <a:ea typeface="KoPubWorld돋움체 Medium"/>
                <a:cs typeface="KoPubWorld돋움체 Medium"/>
              </a:rPr>
              <a:t>server</a:t>
            </a:r>
            <a:r>
              <a:rPr lang="ko-KR" altLang="en-US">
                <a:latin typeface="KoPubWorld돋움체 Medium"/>
                <a:ea typeface="KoPubWorld돋움체 Medium"/>
                <a:cs typeface="KoPubWorld돋움체 Medium"/>
              </a:rPr>
              <a:t>에 전송하여 </a:t>
            </a:r>
            <a:r>
              <a:rPr lang="en-US" altLang="ko-KR">
                <a:latin typeface="KoPubWorld돋움체 Medium"/>
                <a:ea typeface="KoPubWorld돋움체 Medium"/>
                <a:cs typeface="KoPubWorld돋움체 Medium"/>
              </a:rPr>
              <a:t>webos</a:t>
            </a:r>
            <a:r>
              <a:rPr lang="ko-KR" altLang="en-US">
                <a:latin typeface="KoPubWorld돋움체 Medium"/>
                <a:ea typeface="KoPubWorld돋움체 Medium"/>
                <a:cs typeface="KoPubWorld돋움체 Medium"/>
              </a:rPr>
              <a:t> 화면에 효과적으로 시각화 함</a:t>
            </a:r>
            <a:endParaRPr lang="ko-KR" altLang="en-US">
              <a:latin typeface="KoPubWorld돋움체 Medium"/>
              <a:ea typeface="KoPubWorld돋움체 Medium"/>
              <a:cs typeface="KoPubWorld돋움체 Medium"/>
            </a:endParaRPr>
          </a:p>
          <a:p>
            <a:pPr marL="285750" indent="-285750" ea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§"/>
              <a:defRPr/>
            </a:pPr>
            <a:r>
              <a:rPr lang="ko-KR" altLang="en-US">
                <a:latin typeface="KoPubWorld돋움체 Medium"/>
                <a:ea typeface="KoPubWorld돋움체 Medium"/>
                <a:cs typeface="KoPubWorld돋움체 Medium"/>
              </a:rPr>
              <a:t>ROS : Manipulator와 </a:t>
            </a:r>
            <a:r>
              <a:rPr lang="en-US" altLang="ko-KR">
                <a:latin typeface="KoPubWorld돋움체 Medium"/>
                <a:ea typeface="KoPubWorld돋움체 Medium"/>
                <a:cs typeface="KoPubWorld돋움체 Medium"/>
              </a:rPr>
              <a:t>server</a:t>
            </a:r>
            <a:r>
              <a:rPr lang="ko-KR" altLang="en-US">
                <a:latin typeface="KoPubWorld돋움체 Medium"/>
                <a:ea typeface="KoPubWorld돋움체 Medium"/>
                <a:cs typeface="KoPubWorld돋움체 Medium"/>
              </a:rPr>
              <a:t>의 </a:t>
            </a:r>
            <a:r>
              <a:rPr lang="en-US" altLang="ko-KR">
                <a:latin typeface="KoPubWorld돋움체 Medium"/>
                <a:ea typeface="KoPubWorld돋움체 Medium"/>
                <a:cs typeface="KoPubWorld돋움체 Medium"/>
              </a:rPr>
              <a:t>ssh</a:t>
            </a:r>
            <a:r>
              <a:rPr lang="ko-KR" altLang="en-US">
                <a:latin typeface="KoPubWorld돋움체 Medium"/>
                <a:ea typeface="KoPubWorld돋움체 Medium"/>
                <a:cs typeface="KoPubWorld돋움체 Medium"/>
              </a:rPr>
              <a:t> 통신 파이프라인을 구축함</a:t>
            </a:r>
            <a:r>
              <a:rPr lang="en-US" altLang="ko-KR">
                <a:latin typeface="KoPubWorld돋움체 Medium"/>
                <a:ea typeface="KoPubWorld돋움체 Medium"/>
                <a:cs typeface="KoPubWorld돋움체 Medium"/>
              </a:rPr>
              <a:t>.</a:t>
            </a:r>
            <a:r>
              <a:rPr lang="ko-KR" altLang="en-US">
                <a:latin typeface="KoPubWorld돋움체 Medium"/>
                <a:ea typeface="KoPubWorld돋움체 Medium"/>
                <a:cs typeface="KoPubWorld돋움체 Medium"/>
              </a:rPr>
              <a:t> </a:t>
            </a:r>
            <a:r>
              <a:rPr lang="en-US" altLang="ko-KR">
                <a:latin typeface="KoPubWorld돋움체 Medium"/>
                <a:ea typeface="KoPubWorld돋움체 Medium"/>
                <a:cs typeface="KoPubWorld돋움체 Medium"/>
              </a:rPr>
              <a:t>GUI</a:t>
            </a:r>
            <a:r>
              <a:rPr lang="ko-KR" altLang="en-US">
                <a:latin typeface="KoPubWorld돋움체 Medium"/>
                <a:ea typeface="KoPubWorld돋움체 Medium"/>
                <a:cs typeface="KoPubWorld돋움체 Medium"/>
              </a:rPr>
              <a:t> 화면 상에서 욕창 발생이 우려되는 환자의 침대를 원격으로 조작할 수 있음</a:t>
            </a:r>
            <a:endParaRPr lang="ko-KR" altLang="en-US">
              <a:latin typeface="KoPubWorld돋움체 Medium"/>
              <a:ea typeface="KoPubWorld돋움체 Medium"/>
              <a:cs typeface="KoPubWorld돋움체 Medium"/>
            </a:endParaRPr>
          </a:p>
          <a:p>
            <a:pPr marL="285750" indent="-285750" ea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§"/>
              <a:defRPr/>
            </a:pPr>
            <a:r>
              <a:rPr lang="en-US" altLang="ko-KR">
                <a:latin typeface="KoPubWorld돋움체 Medium"/>
                <a:ea typeface="KoPubWorld돋움체 Medium"/>
                <a:cs typeface="KoPubWorld돋움체 Medium"/>
              </a:rPr>
              <a:t>QR</a:t>
            </a:r>
            <a:r>
              <a:rPr lang="ko-KR" altLang="en-US">
                <a:latin typeface="KoPubWorld돋움체 Medium"/>
                <a:ea typeface="KoPubWorld돋움체 Medium"/>
                <a:cs typeface="KoPubWorld돋움체 Medium"/>
              </a:rPr>
              <a:t>코드를 </a:t>
            </a:r>
            <a:r>
              <a:rPr lang="en-US" altLang="ko-KR">
                <a:latin typeface="KoPubWorld돋움체 Medium"/>
                <a:ea typeface="KoPubWorld돋움체 Medium"/>
                <a:cs typeface="KoPubWorld돋움체 Medium"/>
              </a:rPr>
              <a:t>scan</a:t>
            </a:r>
            <a:r>
              <a:rPr lang="ko-KR" altLang="en-US">
                <a:latin typeface="KoPubWorld돋움체 Medium"/>
                <a:ea typeface="KoPubWorld돋움체 Medium"/>
                <a:cs typeface="KoPubWorld돋움체 Medium"/>
              </a:rPr>
              <a:t>하여 해당 데이터를 서버로 전송하는 기능을 구현함</a:t>
            </a:r>
            <a:r>
              <a:rPr lang="en-US" altLang="ko-KR">
                <a:latin typeface="KoPubWorld돋움체 Medium"/>
                <a:ea typeface="KoPubWorld돋움체 Medium"/>
                <a:cs typeface="KoPubWorld돋움체 Medium"/>
              </a:rPr>
              <a:t>.</a:t>
            </a:r>
            <a:r>
              <a:rPr lang="ko-KR" altLang="en-US">
                <a:latin typeface="KoPubWorld돋움체 Medium"/>
                <a:ea typeface="KoPubWorld돋움체 Medium"/>
                <a:cs typeface="KoPubWorld돋움체 Medium"/>
              </a:rPr>
              <a:t>  해당 기능을 이용하여 침대를 조작하고자 할 시 자격 여부를 검증함</a:t>
            </a:r>
            <a:r>
              <a:rPr lang="en-US" altLang="ko-KR">
                <a:latin typeface="KoPubWorld돋움체 Medium"/>
                <a:ea typeface="KoPubWorld돋움체 Medium"/>
                <a:cs typeface="KoPubWorld돋움체 Medium"/>
              </a:rPr>
              <a:t>.</a:t>
            </a:r>
            <a:r>
              <a:rPr lang="ko-KR" altLang="en-US">
                <a:latin typeface="KoPubWorld돋움체 Medium"/>
                <a:ea typeface="KoPubWorld돋움체 Medium"/>
                <a:cs typeface="KoPubWorld돋움체 Medium"/>
              </a:rPr>
              <a:t> 보호자와 의료인은 각자의 </a:t>
            </a:r>
            <a:r>
              <a:rPr lang="en-US" altLang="ko-KR">
                <a:latin typeface="KoPubWorld돋움체 Medium"/>
                <a:ea typeface="KoPubWorld돋움체 Medium"/>
                <a:cs typeface="KoPubWorld돋움체 Medium"/>
              </a:rPr>
              <a:t>qr</a:t>
            </a:r>
            <a:r>
              <a:rPr lang="ko-KR" altLang="en-US">
                <a:latin typeface="KoPubWorld돋움체 Medium"/>
                <a:ea typeface="KoPubWorld돋움체 Medium"/>
                <a:cs typeface="KoPubWorld돋움체 Medium"/>
              </a:rPr>
              <a:t>코드를 </a:t>
            </a:r>
            <a:r>
              <a:rPr lang="en-US" altLang="ko-KR">
                <a:latin typeface="KoPubWorld돋움체 Medium"/>
                <a:ea typeface="KoPubWorld돋움체 Medium"/>
                <a:cs typeface="KoPubWorld돋움체 Medium"/>
              </a:rPr>
              <a:t>scan</a:t>
            </a:r>
            <a:r>
              <a:rPr lang="ko-KR" altLang="en-US">
                <a:latin typeface="KoPubWorld돋움체 Medium"/>
                <a:ea typeface="KoPubWorld돋움체 Medium"/>
                <a:cs typeface="KoPubWorld돋움체 Medium"/>
              </a:rPr>
              <a:t>함으로써 환자의 침대를 원격으로 조작할 수 있음</a:t>
            </a:r>
            <a:r>
              <a:rPr lang="en-US" altLang="ko-KR">
                <a:latin typeface="KoPubWorld돋움체 Medium"/>
                <a:ea typeface="KoPubWorld돋움체 Medium"/>
                <a:cs typeface="KoPubWorld돋움체 Medium"/>
              </a:rPr>
              <a:t>.</a:t>
            </a:r>
            <a:endParaRPr lang="en-US" altLang="ko-KR">
              <a:latin typeface="KoPubWorld돋움체 Medium"/>
              <a:ea typeface="KoPubWorld돋움체 Medium"/>
              <a:cs typeface="KoPubWorld돋움체 Medium"/>
            </a:endParaRPr>
          </a:p>
          <a:p>
            <a:pPr marL="285750" indent="-285750" ea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§"/>
              <a:defRPr/>
            </a:pPr>
            <a:r>
              <a:rPr lang="en-US" altLang="ko-KR">
                <a:latin typeface="KoPubWorld돋움체 Medium"/>
                <a:ea typeface="KoPubWorld돋움체 Medium"/>
                <a:cs typeface="KoPubWorld돋움체 Medium"/>
              </a:rPr>
              <a:t>deep-learning</a:t>
            </a:r>
            <a:r>
              <a:rPr lang="ko-KR" altLang="en-US">
                <a:latin typeface="KoPubWorld돋움체 Medium"/>
                <a:ea typeface="KoPubWorld돋움체 Medium"/>
                <a:cs typeface="KoPubWorld돋움체 Medium"/>
              </a:rPr>
              <a:t> 기반으로 추론한 환자의 관절 자세에 대한 좌표 데이터를 실시간으로 </a:t>
            </a:r>
            <a:r>
              <a:rPr lang="en-US" altLang="ko-KR">
                <a:latin typeface="KoPubWorld돋움체 Medium"/>
                <a:ea typeface="KoPubWorld돋움체 Medium"/>
                <a:cs typeface="KoPubWorld돋움체 Medium"/>
              </a:rPr>
              <a:t>webOS</a:t>
            </a:r>
            <a:r>
              <a:rPr lang="ko-KR" altLang="en-US">
                <a:latin typeface="KoPubWorld돋움체 Medium"/>
                <a:ea typeface="KoPubWorld돋움체 Medium"/>
                <a:cs typeface="KoPubWorld돋움체 Medium"/>
              </a:rPr>
              <a:t>에 전송함</a:t>
            </a:r>
            <a:r>
              <a:rPr lang="en-US" altLang="ko-KR">
                <a:latin typeface="KoPubWorld돋움체 Medium"/>
                <a:ea typeface="KoPubWorld돋움체 Medium"/>
                <a:cs typeface="KoPubWorld돋움체 Medium"/>
              </a:rPr>
              <a:t>.</a:t>
            </a:r>
            <a:r>
              <a:rPr lang="ko-KR" altLang="en-US">
                <a:latin typeface="KoPubWorld돋움체 Medium"/>
                <a:ea typeface="KoPubWorld돋움체 Medium"/>
                <a:cs typeface="KoPubWorld돋움체 Medium"/>
              </a:rPr>
              <a:t> 해당 좌표 데이터는 스켈레톤(Skeleton) 형식으로 화면에 시각화 됨</a:t>
            </a:r>
            <a:r>
              <a:rPr lang="en-US" altLang="ko-KR">
                <a:latin typeface="KoPubWorld돋움체 Medium"/>
                <a:ea typeface="KoPubWorld돋움체 Medium"/>
                <a:cs typeface="KoPubWorld돋움체 Medium"/>
              </a:rPr>
              <a:t>.</a:t>
            </a:r>
            <a:endParaRPr lang="en-US" altLang="ko-KR">
              <a:latin typeface="KoPubWorld돋움체 Medium"/>
              <a:ea typeface="KoPubWorld돋움체 Medium"/>
              <a:cs typeface="KoPubWorld돋움체 Medium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570451" y="766052"/>
            <a:ext cx="10823510" cy="0"/>
          </a:xfrm>
          <a:prstGeom prst="line">
            <a:avLst/>
          </a:prstGeom>
          <a:ln w="15875">
            <a:solidFill>
              <a:srgbClr val="1e3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60926" y="209852"/>
            <a:ext cx="6856716" cy="5692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>
                <a:solidFill>
                  <a:srgbClr val="404040"/>
                </a:solidFill>
                <a:latin typeface="KoPubWorld돋움체 Bold"/>
                <a:ea typeface="KoPubWorld돋움체 Bold"/>
                <a:cs typeface="KoPubWorld돋움체 Bold"/>
              </a:rPr>
              <a:t>기술 스택</a:t>
            </a:r>
            <a:endParaRPr lang="ko-KR" altLang="en-US" sz="3200">
              <a:solidFill>
                <a:srgbClr val="404040"/>
              </a:solidFill>
              <a:latin typeface="KoPubWorld돋움체 Bold"/>
              <a:ea typeface="KoPubWorld돋움체 Bold"/>
              <a:cs typeface="KoPubWorld돋움체 Bold"/>
            </a:endParaRPr>
          </a:p>
        </p:txBody>
      </p:sp>
      <p:grpSp>
        <p:nvGrpSpPr>
          <p:cNvPr id="83" name=""/>
          <p:cNvGrpSpPr/>
          <p:nvPr/>
        </p:nvGrpSpPr>
        <p:grpSpPr>
          <a:xfrm rot="0">
            <a:off x="506941" y="3742532"/>
            <a:ext cx="5386916" cy="2600854"/>
            <a:chOff x="506941" y="3742532"/>
            <a:chExt cx="5386916" cy="2600854"/>
          </a:xfrm>
        </p:grpSpPr>
        <p:grpSp>
          <p:nvGrpSpPr>
            <p:cNvPr id="61" name=""/>
            <p:cNvGrpSpPr/>
            <p:nvPr/>
          </p:nvGrpSpPr>
          <p:grpSpPr>
            <a:xfrm rot="0">
              <a:off x="506941" y="3742532"/>
              <a:ext cx="5386916" cy="2600854"/>
              <a:chOff x="592666" y="994833"/>
              <a:chExt cx="5386916" cy="2600854"/>
            </a:xfrm>
          </p:grpSpPr>
          <p:sp>
            <p:nvSpPr>
              <p:cNvPr id="62" name=""/>
              <p:cNvSpPr/>
              <p:nvPr/>
            </p:nvSpPr>
            <p:spPr>
              <a:xfrm>
                <a:off x="592666" y="994833"/>
                <a:ext cx="5386916" cy="2600854"/>
              </a:xfrm>
              <a:prstGeom prst="roundRect">
                <a:avLst>
                  <a:gd name="adj" fmla="val 4166"/>
                </a:avLst>
              </a:prstGeom>
              <a:solidFill>
                <a:srgbClr val="f0f2f7"/>
              </a:solidFill>
              <a:ln>
                <a:noFill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algn="ctr">
                  <a:defRPr/>
                </a:pPr>
                <a:endParaRPr lang="en-US" altLang="ko-KR"/>
              </a:p>
            </p:txBody>
          </p:sp>
          <p:sp>
            <p:nvSpPr>
              <p:cNvPr id="63" name=""/>
              <p:cNvSpPr/>
              <p:nvPr/>
            </p:nvSpPr>
            <p:spPr>
              <a:xfrm>
                <a:off x="599497" y="1009650"/>
                <a:ext cx="1339272" cy="386772"/>
              </a:xfrm>
              <a:prstGeom prst="rect">
                <a:avLst/>
              </a:prstGeom>
              <a:solidFill>
                <a:srgbClr val="151a54"/>
              </a:solidFill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64" name=""/>
              <p:cNvSpPr txBox="1"/>
              <p:nvPr/>
            </p:nvSpPr>
            <p:spPr>
              <a:xfrm>
                <a:off x="654627" y="1049481"/>
                <a:ext cx="1229591" cy="361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en-US" altLang="ko-KR">
                    <a:solidFill>
                      <a:schemeClr val="lt1"/>
                    </a:solidFill>
                    <a:latin typeface="KoPubWorld돋움체 Bold"/>
                    <a:ea typeface="KoPubWorld돋움체 Bold"/>
                  </a:rPr>
                  <a:t>Front-end</a:t>
                </a:r>
                <a:endParaRPr lang="en-US" altLang="ko-KR">
                  <a:solidFill>
                    <a:schemeClr val="lt1"/>
                  </a:solidFill>
                  <a:latin typeface="KoPubWorld돋움체 Bold"/>
                  <a:ea typeface="KoPubWorld돋움체 Bold"/>
                </a:endParaRPr>
              </a:p>
            </p:txBody>
          </p:sp>
        </p:grpSp>
        <p:sp>
          <p:nvSpPr>
            <p:cNvPr id="71" name=""/>
            <p:cNvSpPr txBox="1"/>
            <p:nvPr/>
          </p:nvSpPr>
          <p:spPr>
            <a:xfrm>
              <a:off x="655077" y="4210302"/>
              <a:ext cx="5168535" cy="1919511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marL="228480" indent="-228480">
                <a:lnSpc>
                  <a:spcPct val="150000"/>
                </a:lnSpc>
                <a:spcBef>
                  <a:spcPts val="0"/>
                </a:spcBef>
                <a:buFont typeface="Arial"/>
                <a:buChar char="•"/>
                <a:defRPr/>
              </a:pPr>
              <a:r>
                <a:rPr lang="en-US" altLang="ko-KR" sz="1600">
                  <a:solidFill>
                    <a:srgbClr val="262626"/>
                  </a:solidFill>
                  <a:latin typeface="KoPubWorld돋움체 Medium"/>
                  <a:ea typeface="KoPubWorld돋움체 Medium"/>
                </a:rPr>
                <a:t>Enact</a:t>
              </a:r>
              <a:r>
                <a:rPr lang="ko-KR" altLang="en-US" sz="1600">
                  <a:solidFill>
                    <a:srgbClr val="262626"/>
                  </a:solidFill>
                  <a:latin typeface="KoPubWorld돋움체 Medium"/>
                  <a:ea typeface="KoPubWorld돋움체 Medium"/>
                </a:rPr>
                <a:t>와 </a:t>
              </a:r>
              <a:r>
                <a:rPr lang="en-US" altLang="ko-KR" sz="1600">
                  <a:solidFill>
                    <a:srgbClr val="262626"/>
                  </a:solidFill>
                  <a:latin typeface="KoPubWorld돋움체 Medium"/>
                  <a:ea typeface="KoPubWorld돋움체 Medium"/>
                </a:rPr>
                <a:t>Jquery,</a:t>
              </a:r>
              <a:r>
                <a:rPr lang="ko-KR" altLang="en-US" sz="1600">
                  <a:solidFill>
                    <a:srgbClr val="262626"/>
                  </a:solidFill>
                  <a:latin typeface="KoPubWorld돋움체 Medium"/>
                  <a:ea typeface="KoPubWorld돋움체 Medium"/>
                </a:rPr>
                <a:t> </a:t>
              </a:r>
              <a:r>
                <a:rPr lang="en-US" altLang="ko-KR" sz="1600">
                  <a:solidFill>
                    <a:srgbClr val="262626"/>
                  </a:solidFill>
                  <a:latin typeface="KoPubWorld돋움체 Medium"/>
                  <a:ea typeface="KoPubWorld돋움체 Medium"/>
                </a:rPr>
                <a:t>React</a:t>
              </a:r>
              <a:r>
                <a:rPr lang="ko-KR" altLang="en-US" sz="1600">
                  <a:solidFill>
                    <a:srgbClr val="262626"/>
                  </a:solidFill>
                  <a:latin typeface="KoPubWorld돋움체 Medium"/>
                  <a:ea typeface="KoPubWorld돋움체 Medium"/>
                </a:rPr>
                <a:t>를 이용하여 </a:t>
              </a:r>
              <a:r>
                <a:rPr lang="en-US" altLang="ko-KR" sz="1600">
                  <a:solidFill>
                    <a:srgbClr val="262626"/>
                  </a:solidFill>
                  <a:latin typeface="KoPubWorld돋움체 Medium"/>
                  <a:ea typeface="KoPubWorld돋움체 Medium"/>
                </a:rPr>
                <a:t>Interactive</a:t>
              </a:r>
              <a:r>
                <a:rPr lang="ko-KR" altLang="en-US" sz="1600">
                  <a:solidFill>
                    <a:srgbClr val="262626"/>
                  </a:solidFill>
                  <a:latin typeface="KoPubWorld돋움체 Medium"/>
                  <a:ea typeface="KoPubWorld돋움체 Medium"/>
                </a:rPr>
                <a:t>한 요소에 대한 기능 구현</a:t>
              </a:r>
              <a:r>
                <a:rPr lang="en-US" altLang="ko-KR" sz="1600">
                  <a:solidFill>
                    <a:srgbClr val="262626"/>
                  </a:solidFill>
                  <a:latin typeface="KoPubWorld돋움체 Medium"/>
                  <a:ea typeface="KoPubWorld돋움체 Medium"/>
                </a:rPr>
                <a:t>,</a:t>
              </a:r>
              <a:r>
                <a:rPr lang="ko-KR" altLang="en-US" sz="1600">
                  <a:solidFill>
                    <a:srgbClr val="262626"/>
                  </a:solidFill>
                  <a:latin typeface="KoPubWorld돋움체 Medium"/>
                  <a:ea typeface="KoPubWorld돋움체 Medium"/>
                </a:rPr>
                <a:t> </a:t>
              </a:r>
              <a:r>
                <a:rPr lang="en-US" altLang="ko-KR" sz="1600">
                  <a:solidFill>
                    <a:srgbClr val="262626"/>
                  </a:solidFill>
                  <a:latin typeface="KoPubWorld돋움체 Medium"/>
                  <a:ea typeface="KoPubWorld돋움체 Medium"/>
                </a:rPr>
                <a:t>webOS</a:t>
              </a:r>
              <a:r>
                <a:rPr lang="ko-KR" altLang="en-US" sz="1600">
                  <a:solidFill>
                    <a:srgbClr val="262626"/>
                  </a:solidFill>
                  <a:latin typeface="KoPubWorld돋움체 Medium"/>
                  <a:ea typeface="KoPubWorld돋움체 Medium"/>
                </a:rPr>
                <a:t>에 최적화된 코드 구성</a:t>
              </a:r>
              <a:endParaRPr lang="ko-KR" altLang="en-US" sz="1600">
                <a:solidFill>
                  <a:srgbClr val="262626"/>
                </a:solidFill>
                <a:latin typeface="KoPubWorld돋움체 Medium"/>
                <a:ea typeface="KoPubWorld돋움체 Medium"/>
              </a:endParaRPr>
            </a:p>
            <a:p>
              <a:pPr marL="228480" indent="-228480">
                <a:lnSpc>
                  <a:spcPct val="150000"/>
                </a:lnSpc>
                <a:spcBef>
                  <a:spcPts val="0"/>
                </a:spcBef>
                <a:buFont typeface="Arial"/>
                <a:buChar char="•"/>
                <a:defRPr/>
              </a:pPr>
              <a:r>
                <a:rPr lang="en-US" altLang="ko-KR" sz="1600">
                  <a:solidFill>
                    <a:srgbClr val="262626"/>
                  </a:solidFill>
                  <a:latin typeface="KoPubWorld돋움체 Medium"/>
                  <a:ea typeface="KoPubWorld돋움체 Medium"/>
                </a:rPr>
                <a:t>HTML</a:t>
              </a:r>
              <a:r>
                <a:rPr lang="ko-KR" altLang="en-US" sz="1600">
                  <a:solidFill>
                    <a:srgbClr val="262626"/>
                  </a:solidFill>
                  <a:latin typeface="KoPubWorld돋움체 Medium"/>
                  <a:ea typeface="KoPubWorld돋움체 Medium"/>
                </a:rPr>
                <a:t>과 </a:t>
              </a:r>
              <a:r>
                <a:rPr lang="en-US" altLang="ko-KR" sz="1600">
                  <a:solidFill>
                    <a:srgbClr val="262626"/>
                  </a:solidFill>
                  <a:latin typeface="KoPubWorld돋움체 Medium"/>
                  <a:ea typeface="KoPubWorld돋움체 Medium"/>
                </a:rPr>
                <a:t>sass</a:t>
              </a:r>
              <a:r>
                <a:rPr lang="ko-KR" altLang="en-US" sz="1600">
                  <a:solidFill>
                    <a:srgbClr val="262626"/>
                  </a:solidFill>
                  <a:latin typeface="KoPubWorld돋움체 Medium"/>
                  <a:ea typeface="KoPubWorld돋움체 Medium"/>
                </a:rPr>
                <a:t> 문법을 이용해 </a:t>
              </a:r>
              <a:r>
                <a:rPr lang="en-US" altLang="ko-KR" sz="1600">
                  <a:solidFill>
                    <a:srgbClr val="262626"/>
                  </a:solidFill>
                  <a:latin typeface="KoPubWorld돋움체 Medium"/>
                  <a:ea typeface="KoPubWorld돋움체 Medium"/>
                </a:rPr>
                <a:t>GUI</a:t>
              </a:r>
              <a:r>
                <a:rPr lang="ko-KR" altLang="en-US" sz="1600">
                  <a:solidFill>
                    <a:srgbClr val="262626"/>
                  </a:solidFill>
                  <a:latin typeface="KoPubWorld돋움체 Medium"/>
                  <a:ea typeface="KoPubWorld돋움체 Medium"/>
                </a:rPr>
                <a:t> 전반 구성</a:t>
              </a:r>
              <a:endParaRPr lang="ko-KR" altLang="en-US" sz="1600">
                <a:solidFill>
                  <a:srgbClr val="262626"/>
                </a:solidFill>
                <a:latin typeface="KoPubWorld돋움체 Medium"/>
                <a:ea typeface="KoPubWorld돋움체 Medium"/>
              </a:endParaRPr>
            </a:p>
            <a:p>
              <a:pPr marL="228480" indent="-228480">
                <a:lnSpc>
                  <a:spcPct val="150000"/>
                </a:lnSpc>
                <a:spcBef>
                  <a:spcPts val="0"/>
                </a:spcBef>
                <a:buFont typeface="Arial"/>
                <a:buChar char="•"/>
                <a:defRPr/>
              </a:pPr>
              <a:r>
                <a:rPr lang="en-US" altLang="ko-KR" sz="1600">
                  <a:solidFill>
                    <a:srgbClr val="262626"/>
                  </a:solidFill>
                  <a:latin typeface="KoPubWorld돋움체 Medium"/>
                  <a:ea typeface="KoPubWorld돋움체 Medium"/>
                </a:rPr>
                <a:t>socket</a:t>
              </a:r>
              <a:r>
                <a:rPr lang="ko-KR" altLang="en-US" sz="1600">
                  <a:solidFill>
                    <a:srgbClr val="262626"/>
                  </a:solidFill>
                  <a:latin typeface="KoPubWorld돋움체 Medium"/>
                  <a:ea typeface="KoPubWorld돋움체 Medium"/>
                </a:rPr>
                <a:t> 통신을 활용하여 </a:t>
              </a:r>
              <a:r>
                <a:rPr lang="en-US" altLang="ko-KR" sz="1600">
                  <a:solidFill>
                    <a:srgbClr val="262626"/>
                  </a:solidFill>
                  <a:latin typeface="KoPubWorld돋움체 Medium"/>
                  <a:ea typeface="KoPubWorld돋움체 Medium"/>
                </a:rPr>
                <a:t>streaming</a:t>
              </a:r>
              <a:r>
                <a:rPr lang="ko-KR" altLang="en-US" sz="1600">
                  <a:solidFill>
                    <a:srgbClr val="262626"/>
                  </a:solidFill>
                  <a:latin typeface="KoPubWorld돋움체 Medium"/>
                  <a:ea typeface="KoPubWorld돋움체 Medium"/>
                </a:rPr>
                <a:t> </a:t>
              </a:r>
              <a:r>
                <a:rPr lang="en-US" altLang="ko-KR" sz="1600">
                  <a:solidFill>
                    <a:srgbClr val="262626"/>
                  </a:solidFill>
                  <a:latin typeface="KoPubWorld돋움체 Medium"/>
                  <a:ea typeface="KoPubWorld돋움체 Medium"/>
                </a:rPr>
                <a:t>data</a:t>
              </a:r>
              <a:r>
                <a:rPr lang="ko-KR" altLang="en-US" sz="1600">
                  <a:solidFill>
                    <a:srgbClr val="262626"/>
                  </a:solidFill>
                  <a:latin typeface="KoPubWorld돋움체 Medium"/>
                  <a:ea typeface="KoPubWorld돋움체 Medium"/>
                </a:rPr>
                <a:t>를 요청</a:t>
              </a:r>
              <a:r>
                <a:rPr lang="en-US" altLang="ko-KR" sz="1600">
                  <a:solidFill>
                    <a:srgbClr val="262626"/>
                  </a:solidFill>
                  <a:latin typeface="KoPubWorld돋움체 Medium"/>
                  <a:ea typeface="KoPubWorld돋움체 Medium"/>
                </a:rPr>
                <a:t>,</a:t>
              </a:r>
              <a:r>
                <a:rPr lang="ko-KR" altLang="en-US" sz="1600">
                  <a:solidFill>
                    <a:srgbClr val="262626"/>
                  </a:solidFill>
                  <a:latin typeface="KoPubWorld돋움체 Medium"/>
                  <a:ea typeface="KoPubWorld돋움체 Medium"/>
                </a:rPr>
                <a:t> 해당 </a:t>
              </a:r>
              <a:r>
                <a:rPr lang="en-US" altLang="ko-KR" sz="1600">
                  <a:solidFill>
                    <a:srgbClr val="262626"/>
                  </a:solidFill>
                  <a:latin typeface="KoPubWorld돋움체 Medium"/>
                  <a:ea typeface="KoPubWorld돋움체 Medium"/>
                </a:rPr>
                <a:t>data</a:t>
              </a:r>
              <a:r>
                <a:rPr lang="ko-KR" altLang="en-US" sz="1600">
                  <a:solidFill>
                    <a:srgbClr val="262626"/>
                  </a:solidFill>
                  <a:latin typeface="KoPubWorld돋움체 Medium"/>
                  <a:ea typeface="KoPubWorld돋움체 Medium"/>
                </a:rPr>
                <a:t>를 실시간으로 화면에 보임</a:t>
              </a:r>
              <a:endParaRPr lang="ko-KR" altLang="en-US" sz="1600">
                <a:solidFill>
                  <a:srgbClr val="262626"/>
                </a:solidFill>
                <a:latin typeface="KoPubWorld돋움체 Medium"/>
                <a:ea typeface="KoPubWorld돋움체 Medium"/>
              </a:endParaRPr>
            </a:p>
          </p:txBody>
        </p:sp>
      </p:grpSp>
      <p:grpSp>
        <p:nvGrpSpPr>
          <p:cNvPr id="84" name=""/>
          <p:cNvGrpSpPr/>
          <p:nvPr/>
        </p:nvGrpSpPr>
        <p:grpSpPr>
          <a:xfrm rot="0">
            <a:off x="506941" y="1013619"/>
            <a:ext cx="5386916" cy="2600854"/>
            <a:chOff x="506941" y="3742532"/>
            <a:chExt cx="5386916" cy="2600854"/>
          </a:xfrm>
        </p:grpSpPr>
        <p:grpSp>
          <p:nvGrpSpPr>
            <p:cNvPr id="85" name=""/>
            <p:cNvGrpSpPr/>
            <p:nvPr/>
          </p:nvGrpSpPr>
          <p:grpSpPr>
            <a:xfrm rot="0">
              <a:off x="506941" y="3742532"/>
              <a:ext cx="5386916" cy="2600854"/>
              <a:chOff x="592666" y="994833"/>
              <a:chExt cx="5386916" cy="2600854"/>
            </a:xfrm>
          </p:grpSpPr>
          <p:sp>
            <p:nvSpPr>
              <p:cNvPr id="86" name=""/>
              <p:cNvSpPr/>
              <p:nvPr/>
            </p:nvSpPr>
            <p:spPr>
              <a:xfrm>
                <a:off x="592666" y="994833"/>
                <a:ext cx="5386916" cy="2600854"/>
              </a:xfrm>
              <a:prstGeom prst="roundRect">
                <a:avLst>
                  <a:gd name="adj" fmla="val 4166"/>
                </a:avLst>
              </a:prstGeom>
              <a:solidFill>
                <a:srgbClr val="f0f2f7"/>
              </a:solidFill>
              <a:ln>
                <a:noFill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algn="ctr">
                  <a:defRPr/>
                </a:pPr>
                <a:endParaRPr lang="en-US" altLang="ko-KR"/>
              </a:p>
            </p:txBody>
          </p:sp>
          <p:sp>
            <p:nvSpPr>
              <p:cNvPr id="87" name=""/>
              <p:cNvSpPr/>
              <p:nvPr/>
            </p:nvSpPr>
            <p:spPr>
              <a:xfrm>
                <a:off x="599497" y="1009650"/>
                <a:ext cx="1339272" cy="386772"/>
              </a:xfrm>
              <a:prstGeom prst="rect">
                <a:avLst/>
              </a:prstGeom>
              <a:solidFill>
                <a:srgbClr val="151a54"/>
              </a:solidFill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88" name=""/>
              <p:cNvSpPr txBox="1"/>
              <p:nvPr/>
            </p:nvSpPr>
            <p:spPr>
              <a:xfrm>
                <a:off x="654627" y="1049481"/>
                <a:ext cx="1229591" cy="35857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ko-KR">
                    <a:solidFill>
                      <a:schemeClr val="lt1"/>
                    </a:solidFill>
                    <a:latin typeface="KoPubWorld돋움체 Bold"/>
                    <a:ea typeface="KoPubWorld돋움체 Bold"/>
                  </a:rPr>
                  <a:t>ROS</a:t>
                </a:r>
                <a:endParaRPr lang="en-US" altLang="ko-KR">
                  <a:solidFill>
                    <a:schemeClr val="lt1"/>
                  </a:solidFill>
                  <a:latin typeface="KoPubWorld돋움체 Bold"/>
                  <a:ea typeface="KoPubWorld돋움체 Bold"/>
                </a:endParaRPr>
              </a:p>
            </p:txBody>
          </p:sp>
        </p:grpSp>
        <p:sp>
          <p:nvSpPr>
            <p:cNvPr id="89" name=""/>
            <p:cNvSpPr txBox="1"/>
            <p:nvPr/>
          </p:nvSpPr>
          <p:spPr>
            <a:xfrm>
              <a:off x="655077" y="4210301"/>
              <a:ext cx="5168535" cy="450282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marL="228480" indent="-228480">
                <a:lnSpc>
                  <a:spcPct val="150000"/>
                </a:lnSpc>
                <a:spcBef>
                  <a:spcPts val="0"/>
                </a:spcBef>
                <a:buFont typeface="Arial"/>
                <a:buChar char="•"/>
                <a:defRPr/>
              </a:pPr>
              <a:r>
                <a:rPr lang="ko-KR" altLang="en-US" sz="1600">
                  <a:solidFill>
                    <a:srgbClr val="262626"/>
                  </a:solidFill>
                  <a:latin typeface="KoPubWorld돋움체 Medium"/>
                  <a:ea typeface="KoPubWorld돋움체 Medium"/>
                </a:rPr>
                <a:t>설명을 입력하세요</a:t>
              </a:r>
              <a:endParaRPr lang="ko-KR" altLang="en-US" sz="1600">
                <a:solidFill>
                  <a:srgbClr val="262626"/>
                </a:solidFill>
                <a:latin typeface="KoPubWorld돋움체 Medium"/>
                <a:ea typeface="KoPubWorld돋움체 Medium"/>
              </a:endParaRPr>
            </a:p>
          </p:txBody>
        </p:sp>
      </p:grpSp>
      <p:grpSp>
        <p:nvGrpSpPr>
          <p:cNvPr id="90" name=""/>
          <p:cNvGrpSpPr/>
          <p:nvPr/>
        </p:nvGrpSpPr>
        <p:grpSpPr>
          <a:xfrm rot="0">
            <a:off x="6029325" y="3742532"/>
            <a:ext cx="5386916" cy="2600854"/>
            <a:chOff x="506941" y="3742532"/>
            <a:chExt cx="5386916" cy="2600854"/>
          </a:xfrm>
        </p:grpSpPr>
        <p:grpSp>
          <p:nvGrpSpPr>
            <p:cNvPr id="91" name=""/>
            <p:cNvGrpSpPr/>
            <p:nvPr/>
          </p:nvGrpSpPr>
          <p:grpSpPr>
            <a:xfrm rot="0">
              <a:off x="506941" y="3742532"/>
              <a:ext cx="5386916" cy="2600854"/>
              <a:chOff x="592666" y="994833"/>
              <a:chExt cx="5386916" cy="2600854"/>
            </a:xfrm>
          </p:grpSpPr>
          <p:sp>
            <p:nvSpPr>
              <p:cNvPr id="92" name=""/>
              <p:cNvSpPr/>
              <p:nvPr/>
            </p:nvSpPr>
            <p:spPr>
              <a:xfrm>
                <a:off x="592666" y="994833"/>
                <a:ext cx="5386916" cy="2600854"/>
              </a:xfrm>
              <a:prstGeom prst="roundRect">
                <a:avLst>
                  <a:gd name="adj" fmla="val 4166"/>
                </a:avLst>
              </a:prstGeom>
              <a:solidFill>
                <a:srgbClr val="f0f2f7"/>
              </a:solidFill>
              <a:ln>
                <a:noFill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algn="ctr">
                  <a:defRPr/>
                </a:pPr>
                <a:endParaRPr lang="en-US" altLang="ko-KR"/>
              </a:p>
            </p:txBody>
          </p:sp>
          <p:sp>
            <p:nvSpPr>
              <p:cNvPr id="93" name=""/>
              <p:cNvSpPr/>
              <p:nvPr/>
            </p:nvSpPr>
            <p:spPr>
              <a:xfrm>
                <a:off x="599497" y="1009650"/>
                <a:ext cx="1339272" cy="386772"/>
              </a:xfrm>
              <a:prstGeom prst="rect">
                <a:avLst/>
              </a:prstGeom>
              <a:solidFill>
                <a:srgbClr val="151a54"/>
              </a:solidFill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94" name=""/>
              <p:cNvSpPr txBox="1"/>
              <p:nvPr/>
            </p:nvSpPr>
            <p:spPr>
              <a:xfrm>
                <a:off x="654627" y="1049481"/>
                <a:ext cx="1229591" cy="36334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ko-KR">
                    <a:solidFill>
                      <a:schemeClr val="lt1"/>
                    </a:solidFill>
                    <a:latin typeface="KoPubWorld돋움체 Bold"/>
                    <a:ea typeface="KoPubWorld돋움체 Bold"/>
                  </a:rPr>
                  <a:t>Back-end</a:t>
                </a:r>
                <a:endParaRPr lang="en-US" altLang="ko-KR">
                  <a:solidFill>
                    <a:schemeClr val="lt1"/>
                  </a:solidFill>
                  <a:latin typeface="KoPubWorld돋움체 Bold"/>
                  <a:ea typeface="KoPubWorld돋움체 Bold"/>
                </a:endParaRPr>
              </a:p>
            </p:txBody>
          </p:sp>
        </p:grpSp>
        <p:sp>
          <p:nvSpPr>
            <p:cNvPr id="95" name=""/>
            <p:cNvSpPr txBox="1"/>
            <p:nvPr/>
          </p:nvSpPr>
          <p:spPr>
            <a:xfrm>
              <a:off x="655076" y="4210302"/>
              <a:ext cx="5168536" cy="445518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marL="228480" indent="-228480">
                <a:lnSpc>
                  <a:spcPct val="150000"/>
                </a:lnSpc>
                <a:spcBef>
                  <a:spcPts val="0"/>
                </a:spcBef>
                <a:buFont typeface="Arial"/>
                <a:buChar char="•"/>
                <a:defRPr/>
              </a:pPr>
              <a:r>
                <a:rPr lang="ko-KR" altLang="en-US" sz="1600">
                  <a:solidFill>
                    <a:srgbClr val="262626"/>
                  </a:solidFill>
                  <a:latin typeface="KoPubWorld돋움체 Medium"/>
                  <a:ea typeface="KoPubWorld돋움체 Medium"/>
                </a:rPr>
                <a:t>설명을 입력하세요</a:t>
              </a:r>
              <a:endParaRPr lang="ko-KR" altLang="en-US" sz="1600">
                <a:solidFill>
                  <a:srgbClr val="262626"/>
                </a:solidFill>
                <a:latin typeface="KoPubWorld돋움체 Medium"/>
                <a:ea typeface="KoPubWorld돋움체 Medium"/>
              </a:endParaRPr>
            </a:p>
          </p:txBody>
        </p:sp>
      </p:grpSp>
      <p:grpSp>
        <p:nvGrpSpPr>
          <p:cNvPr id="96" name=""/>
          <p:cNvGrpSpPr/>
          <p:nvPr/>
        </p:nvGrpSpPr>
        <p:grpSpPr>
          <a:xfrm rot="0">
            <a:off x="6029325" y="1013619"/>
            <a:ext cx="5386916" cy="2600854"/>
            <a:chOff x="506941" y="3742532"/>
            <a:chExt cx="5386916" cy="2600854"/>
          </a:xfrm>
        </p:grpSpPr>
        <p:grpSp>
          <p:nvGrpSpPr>
            <p:cNvPr id="97" name=""/>
            <p:cNvGrpSpPr/>
            <p:nvPr/>
          </p:nvGrpSpPr>
          <p:grpSpPr>
            <a:xfrm rot="0">
              <a:off x="506941" y="3742532"/>
              <a:ext cx="5386916" cy="2600854"/>
              <a:chOff x="592666" y="994833"/>
              <a:chExt cx="5386916" cy="2600854"/>
            </a:xfrm>
          </p:grpSpPr>
          <p:sp>
            <p:nvSpPr>
              <p:cNvPr id="98" name=""/>
              <p:cNvSpPr/>
              <p:nvPr/>
            </p:nvSpPr>
            <p:spPr>
              <a:xfrm>
                <a:off x="592666" y="994833"/>
                <a:ext cx="5386916" cy="2600854"/>
              </a:xfrm>
              <a:prstGeom prst="roundRect">
                <a:avLst>
                  <a:gd name="adj" fmla="val 4166"/>
                </a:avLst>
              </a:prstGeom>
              <a:solidFill>
                <a:srgbClr val="f0f2f7"/>
              </a:solidFill>
              <a:ln>
                <a:noFill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algn="ctr">
                  <a:defRPr/>
                </a:pPr>
                <a:endParaRPr lang="en-US" altLang="ko-KR"/>
              </a:p>
            </p:txBody>
          </p:sp>
          <p:sp>
            <p:nvSpPr>
              <p:cNvPr id="99" name=""/>
              <p:cNvSpPr/>
              <p:nvPr/>
            </p:nvSpPr>
            <p:spPr>
              <a:xfrm>
                <a:off x="599497" y="1009650"/>
                <a:ext cx="1339272" cy="386772"/>
              </a:xfrm>
              <a:prstGeom prst="rect">
                <a:avLst/>
              </a:prstGeom>
              <a:solidFill>
                <a:srgbClr val="151a54"/>
              </a:solidFill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100" name=""/>
              <p:cNvSpPr txBox="1"/>
              <p:nvPr/>
            </p:nvSpPr>
            <p:spPr>
              <a:xfrm>
                <a:off x="654627" y="1049481"/>
                <a:ext cx="1229591" cy="35857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ko-KR" altLang="en-US">
                    <a:solidFill>
                      <a:schemeClr val="lt1"/>
                    </a:solidFill>
                    <a:latin typeface="KoPubWorld돋움체 Bold"/>
                    <a:ea typeface="KoPubWorld돋움체 Bold"/>
                  </a:rPr>
                  <a:t>딥러닝</a:t>
                </a:r>
                <a:endParaRPr lang="ko-KR" altLang="en-US">
                  <a:solidFill>
                    <a:schemeClr val="lt1"/>
                  </a:solidFill>
                  <a:latin typeface="KoPubWorld돋움체 Bold"/>
                  <a:ea typeface="KoPubWorld돋움체 Bold"/>
                </a:endParaRPr>
              </a:p>
            </p:txBody>
          </p:sp>
        </p:grpSp>
        <p:sp>
          <p:nvSpPr>
            <p:cNvPr id="101" name=""/>
            <p:cNvSpPr txBox="1"/>
            <p:nvPr/>
          </p:nvSpPr>
          <p:spPr>
            <a:xfrm>
              <a:off x="655077" y="4210301"/>
              <a:ext cx="5168535" cy="450282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marL="228480" indent="-228480">
                <a:lnSpc>
                  <a:spcPct val="150000"/>
                </a:lnSpc>
                <a:spcBef>
                  <a:spcPts val="0"/>
                </a:spcBef>
                <a:buFont typeface="Arial"/>
                <a:buChar char="•"/>
                <a:defRPr/>
              </a:pPr>
              <a:r>
                <a:rPr lang="ko-KR" altLang="en-US" sz="1600">
                  <a:solidFill>
                    <a:srgbClr val="262626"/>
                  </a:solidFill>
                  <a:latin typeface="KoPubWorld돋움체 Medium"/>
                  <a:ea typeface="KoPubWorld돋움체 Medium"/>
                </a:rPr>
                <a:t>설명을 입력하세요</a:t>
              </a:r>
              <a:endParaRPr lang="ko-KR" altLang="en-US" sz="1600">
                <a:solidFill>
                  <a:srgbClr val="262626"/>
                </a:solidFill>
                <a:latin typeface="KoPubWorld돋움체 Medium"/>
                <a:ea typeface="KoPubWorld돋움체 Medium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5332B398-CA1A-43BE-BC27-3B0369DA962A}"/>
              </a:ext>
            </a:extLst>
          </p:cNvPr>
          <p:cNvGrpSpPr/>
          <p:nvPr/>
        </p:nvGrpSpPr>
        <p:grpSpPr>
          <a:xfrm>
            <a:off x="1035569" y="1677894"/>
            <a:ext cx="3164008" cy="1504492"/>
            <a:chOff x="2062900" y="1739678"/>
            <a:chExt cx="3164008" cy="1504492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D1AA084B-E153-491F-BD09-E0950A81051F}"/>
                </a:ext>
              </a:extLst>
            </p:cNvPr>
            <p:cNvSpPr txBox="1"/>
            <p:nvPr/>
          </p:nvSpPr>
          <p:spPr>
            <a:xfrm>
              <a:off x="2062900" y="1739678"/>
              <a:ext cx="970683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200">
                  <a:latin typeface="Eras Bold ITC" panose="020B0907030504020204" pitchFamily="34" charset="0"/>
                  <a:ea typeface="휴먼둥근헤드라인" panose="02030504000101010101" pitchFamily="18" charset="-127"/>
                </a:rPr>
                <a:t>01</a:t>
              </a:r>
              <a:endParaRPr lang="ko-KR" altLang="en-US" sz="4200">
                <a:latin typeface="Eras Bold ITC" panose="020B0907030504020204" pitchFamily="34" charset="0"/>
                <a:ea typeface="휴먼둥근헤드라인" panose="02030504000101010101" pitchFamily="18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B90DA79-DBC0-4DEA-9F65-439BD01AF11F}"/>
                </a:ext>
              </a:extLst>
            </p:cNvPr>
            <p:cNvSpPr txBox="1"/>
            <p:nvPr/>
          </p:nvSpPr>
          <p:spPr>
            <a:xfrm>
              <a:off x="2801566" y="2262898"/>
              <a:ext cx="1492716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b="1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서비스 개요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04A326D-2F9F-4A9B-9CDA-00D15C7B8CB8}"/>
                </a:ext>
              </a:extLst>
            </p:cNvPr>
            <p:cNvSpPr txBox="1"/>
            <p:nvPr/>
          </p:nvSpPr>
          <p:spPr>
            <a:xfrm>
              <a:off x="2801566" y="2690172"/>
              <a:ext cx="2425342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개발한 서비스의 아이디어 및 전체 서비스 프로세스 소개</a:t>
              </a: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E5A78313-EC52-4768-85E8-AE86FA5F0C26}"/>
                </a:ext>
              </a:extLst>
            </p:cNvPr>
            <p:cNvCxnSpPr>
              <a:cxnSpLocks/>
            </p:cNvCxnSpPr>
            <p:nvPr/>
          </p:nvCxnSpPr>
          <p:spPr>
            <a:xfrm>
              <a:off x="2897659" y="2109010"/>
              <a:ext cx="214389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F4836FD4-23E3-59C2-61BA-4C28F3725C64}"/>
              </a:ext>
            </a:extLst>
          </p:cNvPr>
          <p:cNvGrpSpPr/>
          <p:nvPr/>
        </p:nvGrpSpPr>
        <p:grpSpPr>
          <a:xfrm>
            <a:off x="5355989" y="1710589"/>
            <a:ext cx="3164008" cy="1273659"/>
            <a:chOff x="2062900" y="1739678"/>
            <a:chExt cx="3164008" cy="127365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A829CEE-872B-99BC-E014-1C3D39E5B2CC}"/>
                </a:ext>
              </a:extLst>
            </p:cNvPr>
            <p:cNvSpPr txBox="1"/>
            <p:nvPr/>
          </p:nvSpPr>
          <p:spPr>
            <a:xfrm>
              <a:off x="2062900" y="1739678"/>
              <a:ext cx="970683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200">
                  <a:latin typeface="Eras Bold ITC" panose="020B0907030504020204" pitchFamily="34" charset="0"/>
                  <a:ea typeface="휴먼둥근헤드라인" panose="02030504000101010101" pitchFamily="18" charset="-127"/>
                </a:rPr>
                <a:t>02</a:t>
              </a:r>
              <a:endParaRPr lang="ko-KR" altLang="en-US" sz="4200">
                <a:latin typeface="Eras Bold ITC" panose="020B0907030504020204" pitchFamily="34" charset="0"/>
                <a:ea typeface="휴먼둥근헤드라인" panose="02030504000101010101" pitchFamily="18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C33AE8B-3F05-5A03-6672-6C8DE5BFF9C0}"/>
                </a:ext>
              </a:extLst>
            </p:cNvPr>
            <p:cNvSpPr txBox="1"/>
            <p:nvPr/>
          </p:nvSpPr>
          <p:spPr>
            <a:xfrm>
              <a:off x="2801566" y="2262898"/>
              <a:ext cx="1737976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b="1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인공지능 모델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79389CE-2232-5369-C12B-2BCAEE40A58B}"/>
                </a:ext>
              </a:extLst>
            </p:cNvPr>
            <p:cNvSpPr txBox="1"/>
            <p:nvPr/>
          </p:nvSpPr>
          <p:spPr>
            <a:xfrm>
              <a:off x="2801566" y="2690172"/>
              <a:ext cx="2425342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사용 모델과 추론 결과 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B9BBDE67-5BE5-AF72-F766-3797BA6EE52E}"/>
                </a:ext>
              </a:extLst>
            </p:cNvPr>
            <p:cNvCxnSpPr>
              <a:cxnSpLocks/>
            </p:cNvCxnSpPr>
            <p:nvPr/>
          </p:nvCxnSpPr>
          <p:spPr>
            <a:xfrm>
              <a:off x="2897659" y="2109010"/>
              <a:ext cx="214389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49CB2FB3-D425-1E92-B12E-C7F9FB8BFD5B}"/>
              </a:ext>
            </a:extLst>
          </p:cNvPr>
          <p:cNvGrpSpPr/>
          <p:nvPr/>
        </p:nvGrpSpPr>
        <p:grpSpPr>
          <a:xfrm>
            <a:off x="3063422" y="3576965"/>
            <a:ext cx="3337378" cy="1273659"/>
            <a:chOff x="2062900" y="1739678"/>
            <a:chExt cx="3337378" cy="1273659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AFD08F9-E6A1-CE32-D204-ED1E4BB6210D}"/>
                </a:ext>
              </a:extLst>
            </p:cNvPr>
            <p:cNvSpPr txBox="1"/>
            <p:nvPr/>
          </p:nvSpPr>
          <p:spPr>
            <a:xfrm>
              <a:off x="2062900" y="1739678"/>
              <a:ext cx="970683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200">
                  <a:latin typeface="Eras Bold ITC" panose="020B0907030504020204" pitchFamily="34" charset="0"/>
                  <a:ea typeface="휴먼둥근헤드라인" panose="02030504000101010101" pitchFamily="18" charset="-127"/>
                </a:rPr>
                <a:t>03</a:t>
              </a:r>
              <a:endParaRPr lang="ko-KR" altLang="en-US" sz="4200">
                <a:latin typeface="Eras Bold ITC" panose="020B0907030504020204" pitchFamily="34" charset="0"/>
                <a:ea typeface="휴먼둥근헤드라인" panose="02030504000101010101" pitchFamily="18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CBF07AF-4019-2294-6A7C-D3E6D5F6D228}"/>
                </a:ext>
              </a:extLst>
            </p:cNvPr>
            <p:cNvSpPr txBox="1"/>
            <p:nvPr/>
          </p:nvSpPr>
          <p:spPr>
            <a:xfrm>
              <a:off x="2801566" y="2262898"/>
              <a:ext cx="239200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b="1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모듈 임베딩 및 통신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968AB43-1503-841B-C56D-025F3D87FEC3}"/>
                </a:ext>
              </a:extLst>
            </p:cNvPr>
            <p:cNvSpPr txBox="1"/>
            <p:nvPr/>
          </p:nvSpPr>
          <p:spPr>
            <a:xfrm>
              <a:off x="2801566" y="2690172"/>
              <a:ext cx="2598712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메인 서버와의 통신 과정 소개</a:t>
              </a:r>
              <a:endParaRPr lang="en-US" altLang="ko-KR" sz="15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936AABEE-C2B7-35CA-5E87-7548E42B1BFD}"/>
                </a:ext>
              </a:extLst>
            </p:cNvPr>
            <p:cNvCxnSpPr>
              <a:cxnSpLocks/>
            </p:cNvCxnSpPr>
            <p:nvPr/>
          </p:nvCxnSpPr>
          <p:spPr>
            <a:xfrm>
              <a:off x="2897659" y="2109010"/>
              <a:ext cx="214389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543BD15E-4E2E-33A2-E4F6-133690A31C4A}"/>
              </a:ext>
            </a:extLst>
          </p:cNvPr>
          <p:cNvGrpSpPr/>
          <p:nvPr/>
        </p:nvGrpSpPr>
        <p:grpSpPr>
          <a:xfrm>
            <a:off x="7383842" y="3609660"/>
            <a:ext cx="3164008" cy="1273659"/>
            <a:chOff x="2062900" y="1739678"/>
            <a:chExt cx="3164008" cy="1273659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AB5A05D3-832E-1E09-CDB6-316347B10769}"/>
                </a:ext>
              </a:extLst>
            </p:cNvPr>
            <p:cNvSpPr txBox="1"/>
            <p:nvPr/>
          </p:nvSpPr>
          <p:spPr>
            <a:xfrm>
              <a:off x="2062900" y="1739678"/>
              <a:ext cx="970683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200">
                  <a:latin typeface="Eras Bold ITC" panose="020B0907030504020204" pitchFamily="34" charset="0"/>
                  <a:ea typeface="휴먼둥근헤드라인" panose="02030504000101010101" pitchFamily="18" charset="-127"/>
                </a:rPr>
                <a:t>04</a:t>
              </a:r>
              <a:endParaRPr lang="ko-KR" altLang="en-US" sz="4200">
                <a:latin typeface="Eras Bold ITC" panose="020B0907030504020204" pitchFamily="34" charset="0"/>
                <a:ea typeface="휴먼둥근헤드라인" panose="02030504000101010101" pitchFamily="18" charset="-127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1151B08-1B62-3B43-17F5-485975FD51D5}"/>
                </a:ext>
              </a:extLst>
            </p:cNvPr>
            <p:cNvSpPr txBox="1"/>
            <p:nvPr/>
          </p:nvSpPr>
          <p:spPr>
            <a:xfrm>
              <a:off x="2801566" y="2262898"/>
              <a:ext cx="1819729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b="1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중간 개발 결과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34183AB-01F3-2FC0-DA80-446BAB5CBCB7}"/>
                </a:ext>
              </a:extLst>
            </p:cNvPr>
            <p:cNvSpPr txBox="1"/>
            <p:nvPr/>
          </p:nvSpPr>
          <p:spPr>
            <a:xfrm>
              <a:off x="2801566" y="2690172"/>
              <a:ext cx="2425342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중간 개발 결과 설명</a:t>
              </a:r>
              <a:endParaRPr lang="en-US" altLang="ko-KR" sz="15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721FDF51-2E4A-954F-C9FE-B86D53A28B44}"/>
                </a:ext>
              </a:extLst>
            </p:cNvPr>
            <p:cNvCxnSpPr>
              <a:cxnSpLocks/>
            </p:cNvCxnSpPr>
            <p:nvPr/>
          </p:nvCxnSpPr>
          <p:spPr>
            <a:xfrm>
              <a:off x="2897659" y="2109010"/>
              <a:ext cx="214389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26621959"/>
      </p:ext>
    </p:extLst>
  </p:cSld>
  <p:clrMapOvr>
    <a:masterClrMapping/>
  </p:clrMapOvr>
</p:sld>
</file>

<file path=ppt/slides/slide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39393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"/>
          <p:cNvPicPr>
            <a:picLocks noChangeAspect="1"/>
          </p:cNvPicPr>
          <p:nvPr/>
        </p:nvPicPr>
        <p:blipFill rotWithShape="1">
          <a:blip r:embed="rId3"/>
          <a:srcRect t="8930" b="452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모서리가 둥근 직사각형 19">
            <a:extLst>
              <a:ext uri="{FF2B5EF4-FFF2-40B4-BE49-F238E27FC236}">
                <a16:creationId xmlns:a16="http://schemas.microsoft.com/office/drawing/2014/main" id="{F6F9FC5F-DDA3-A726-ACBB-15726A23AA38}"/>
              </a:ext>
            </a:extLst>
          </p:cNvPr>
          <p:cNvSpPr/>
          <p:nvPr/>
        </p:nvSpPr>
        <p:spPr>
          <a:xfrm>
            <a:off x="570451" y="1847463"/>
            <a:ext cx="11270382" cy="4762462"/>
          </a:xfrm>
          <a:prstGeom prst="roundRect">
            <a:avLst>
              <a:gd name="adj" fmla="val 9063"/>
            </a:avLst>
          </a:prstGeom>
          <a:ln w="38100">
            <a:solidFill>
              <a:srgbClr val="393939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36FD7493-0692-7219-B72C-A1D36CF55927}"/>
              </a:ext>
            </a:extLst>
          </p:cNvPr>
          <p:cNvCxnSpPr/>
          <p:nvPr/>
        </p:nvCxnSpPr>
        <p:spPr>
          <a:xfrm>
            <a:off x="570451" y="917054"/>
            <a:ext cx="10823510" cy="0"/>
          </a:xfrm>
          <a:prstGeom prst="line">
            <a:avLst/>
          </a:prstGeom>
          <a:ln w="15875">
            <a:solidFill>
              <a:srgbClr val="1E3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5BE2508-F2C2-CAFC-661C-3C8380DBDAE4}"/>
              </a:ext>
            </a:extLst>
          </p:cNvPr>
          <p:cNvSpPr txBox="1"/>
          <p:nvPr/>
        </p:nvSpPr>
        <p:spPr>
          <a:xfrm>
            <a:off x="570451" y="332279"/>
            <a:ext cx="56206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서비스 아이디어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BCBEB9A-E6A5-5DFE-DE7A-2F692434746E}"/>
              </a:ext>
            </a:extLst>
          </p:cNvPr>
          <p:cNvSpPr txBox="1"/>
          <p:nvPr/>
        </p:nvSpPr>
        <p:spPr>
          <a:xfrm>
            <a:off x="570451" y="1173845"/>
            <a:ext cx="4285147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b="1" i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어떻게 프로젝트가 시작되었을까</a:t>
            </a:r>
            <a:r>
              <a:rPr lang="en-US" altLang="ko-KR" sz="2400" b="1" i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?</a:t>
            </a:r>
            <a:endParaRPr lang="en-US" altLang="ko-KR" sz="2400" b="1" i="1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3551EC-8F3E-E9EE-EB71-B29458739A7C}"/>
              </a:ext>
            </a:extLst>
          </p:cNvPr>
          <p:cNvSpPr txBox="1"/>
          <p:nvPr/>
        </p:nvSpPr>
        <p:spPr>
          <a:xfrm>
            <a:off x="983349" y="2092712"/>
            <a:ext cx="9696885" cy="130420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285750" indent="-28575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  <a:defRPr/>
            </a:pPr>
            <a:r>
              <a:rPr lang="ko-KR" altLang="en-US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요양이 필요한 와상 환자의 폭발적인 증가에 비해 간호 인력의 부족이 심해지고 있음 </a:t>
            </a:r>
            <a:endParaRPr lang="en-US" altLang="ko-KR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285750" indent="-28575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  <a:defRPr/>
            </a:pPr>
            <a:r>
              <a:rPr lang="ko-KR" altLang="en-US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특히 와상 환자에게 호발하는 욕창 문제에 대한 관심이 최근에 증가하고 있음 </a:t>
            </a:r>
            <a:endParaRPr lang="en-US" altLang="ko-KR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285750" indent="-28575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  <a:defRPr/>
            </a:pPr>
            <a:r>
              <a:rPr lang="ko-KR" altLang="en-US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간호 인력을 대신해 환자의 상태를 지속적으로 모니터링하고 보고해줄 자동화 기술의 필요성이 대두됨</a:t>
            </a:r>
            <a:endParaRPr lang="en-US" altLang="ko-KR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pic>
        <p:nvPicPr>
          <p:cNvPr id="3" name="Picture 4" descr="욕창 호발 부위 - 흉골, 늑골, 슬개골, 내축과, 견갑골, 후두골, 팔꿈치, 천골, 발꿈치, 어깨, 골반, 대전지, 외축">
            <a:extLst>
              <a:ext uri="{FF2B5EF4-FFF2-40B4-BE49-F238E27FC236}">
                <a16:creationId xmlns:a16="http://schemas.microsoft.com/office/drawing/2014/main" id="{0FEFB2AC-6F0A-3279-46D9-BD003B7C98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686" y="4335996"/>
            <a:ext cx="3333750" cy="175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D5D39F9-39AD-8225-C3A1-7271C0D8225F}"/>
              </a:ext>
            </a:extLst>
          </p:cNvPr>
          <p:cNvSpPr txBox="1"/>
          <p:nvPr/>
        </p:nvSpPr>
        <p:spPr>
          <a:xfrm>
            <a:off x="2127110" y="6175824"/>
            <a:ext cx="20780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욕창 호발 부위  </a:t>
            </a:r>
            <a:r>
              <a:rPr lang="en-US" altLang="ko-KR" sz="120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endParaRPr lang="ko-KR" altLang="en-US" sz="120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6F83BFCC-FE83-FCE7-1894-8705FB86F2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7138" y="4203089"/>
            <a:ext cx="3418901" cy="1885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83511D5-18ED-8A92-67FB-046C8F0788C0}"/>
              </a:ext>
            </a:extLst>
          </p:cNvPr>
          <p:cNvSpPr txBox="1"/>
          <p:nvPr/>
        </p:nvSpPr>
        <p:spPr>
          <a:xfrm>
            <a:off x="5299946" y="6162049"/>
            <a:ext cx="20780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욕창의 심각성에 대한 논의  </a:t>
            </a:r>
            <a:r>
              <a:rPr lang="en-US" altLang="ko-KR" sz="120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endParaRPr lang="ko-KR" altLang="en-US" sz="120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0C0B5F5-EB60-B8AC-D648-A20BAA8CE8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9667" y="3935564"/>
            <a:ext cx="3690912" cy="2153032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48C8094F-4AEB-ECB6-5125-8F70D3D5538B}"/>
              </a:ext>
            </a:extLst>
          </p:cNvPr>
          <p:cNvSpPr/>
          <p:nvPr/>
        </p:nvSpPr>
        <p:spPr>
          <a:xfrm>
            <a:off x="11217086" y="5212296"/>
            <a:ext cx="452583" cy="44334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60B9667-6E82-8413-7C45-2B6EE2496773}"/>
              </a:ext>
            </a:extLst>
          </p:cNvPr>
          <p:cNvSpPr txBox="1"/>
          <p:nvPr/>
        </p:nvSpPr>
        <p:spPr>
          <a:xfrm>
            <a:off x="9025842" y="6147011"/>
            <a:ext cx="20780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간호 인력 수급의 필요성 </a:t>
            </a:r>
          </a:p>
        </p:txBody>
      </p:sp>
    </p:spTree>
    <p:extLst>
      <p:ext uri="{BB962C8B-B14F-4D97-AF65-F5344CB8AC3E}">
        <p14:creationId xmlns:p14="http://schemas.microsoft.com/office/powerpoint/2010/main" val="23369961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모서리가 둥근 직사각형 19">
            <a:extLst>
              <a:ext uri="{FF2B5EF4-FFF2-40B4-BE49-F238E27FC236}">
                <a16:creationId xmlns:a16="http://schemas.microsoft.com/office/drawing/2014/main" id="{F6F9FC5F-DDA3-A726-ACBB-15726A23AA38}"/>
              </a:ext>
            </a:extLst>
          </p:cNvPr>
          <p:cNvSpPr/>
          <p:nvPr/>
        </p:nvSpPr>
        <p:spPr>
          <a:xfrm>
            <a:off x="570451" y="1585030"/>
            <a:ext cx="11270382" cy="5024895"/>
          </a:xfrm>
          <a:prstGeom prst="roundRect">
            <a:avLst>
              <a:gd name="adj" fmla="val 9063"/>
            </a:avLst>
          </a:prstGeom>
          <a:ln w="38100">
            <a:solidFill>
              <a:srgbClr val="393939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36FD7493-0692-7219-B72C-A1D36CF55927}"/>
              </a:ext>
            </a:extLst>
          </p:cNvPr>
          <p:cNvCxnSpPr/>
          <p:nvPr/>
        </p:nvCxnSpPr>
        <p:spPr>
          <a:xfrm>
            <a:off x="570451" y="917054"/>
            <a:ext cx="10823510" cy="0"/>
          </a:xfrm>
          <a:prstGeom prst="line">
            <a:avLst/>
          </a:prstGeom>
          <a:ln w="15875">
            <a:solidFill>
              <a:srgbClr val="1E3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5BE2508-F2C2-CAFC-661C-3C8380DBDAE4}"/>
              </a:ext>
            </a:extLst>
          </p:cNvPr>
          <p:cNvSpPr txBox="1"/>
          <p:nvPr/>
        </p:nvSpPr>
        <p:spPr>
          <a:xfrm>
            <a:off x="570451" y="332279"/>
            <a:ext cx="56206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서비스 개요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BCBEB9A-E6A5-5DFE-DE7A-2F692434746E}"/>
              </a:ext>
            </a:extLst>
          </p:cNvPr>
          <p:cNvSpPr txBox="1"/>
          <p:nvPr/>
        </p:nvSpPr>
        <p:spPr>
          <a:xfrm>
            <a:off x="633930" y="1063398"/>
            <a:ext cx="610936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b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욕창 고위험군 환자를 위한 인공지능 기반 자세 추정 서비스 개발 </a:t>
            </a:r>
            <a:endParaRPr lang="en-US" altLang="ko-KR" b="1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8" name="모서리가 둥근 직사각형 19">
            <a:extLst>
              <a:ext uri="{FF2B5EF4-FFF2-40B4-BE49-F238E27FC236}">
                <a16:creationId xmlns:a16="http://schemas.microsoft.com/office/drawing/2014/main" id="{CF25D17D-EC90-2059-0655-E87683CF6B30}"/>
              </a:ext>
            </a:extLst>
          </p:cNvPr>
          <p:cNvSpPr/>
          <p:nvPr/>
        </p:nvSpPr>
        <p:spPr>
          <a:xfrm>
            <a:off x="532350" y="1549453"/>
            <a:ext cx="11354849" cy="570108"/>
          </a:xfrm>
          <a:prstGeom prst="roundRect">
            <a:avLst>
              <a:gd name="adj" fmla="val 33943"/>
            </a:avLst>
          </a:prstGeom>
          <a:solidFill>
            <a:srgbClr val="393939"/>
          </a:solidFill>
          <a:ln w="3810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2000">
                <a:solidFill>
                  <a:schemeClr val="bg1">
                    <a:lumMod val="9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서비스 아키텍처</a:t>
            </a:r>
            <a:endParaRPr kumimoji="1" lang="ko-Kore-KR" altLang="en-US" sz="2000">
              <a:solidFill>
                <a:schemeClr val="bg1">
                  <a:lumMod val="9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2114B1C-9F91-4775-4161-E78E95147CCF}"/>
              </a:ext>
            </a:extLst>
          </p:cNvPr>
          <p:cNvSpPr txBox="1"/>
          <p:nvPr/>
        </p:nvSpPr>
        <p:spPr>
          <a:xfrm>
            <a:off x="1149105" y="5416862"/>
            <a:ext cx="4463315" cy="10348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보드에 연결된 카메라에서 이미지 데이터 취득</a:t>
            </a:r>
            <a:endParaRPr lang="en-US" altLang="ko-KR" sz="140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중앙 데이터베이스에 추정 결과를 좌표 형태로 전달 </a:t>
            </a:r>
            <a:endParaRPr lang="en-US" altLang="ko-KR" sz="140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1BF8B43-B404-3829-6B69-B73C05C5A132}"/>
              </a:ext>
            </a:extLst>
          </p:cNvPr>
          <p:cNvSpPr txBox="1"/>
          <p:nvPr/>
        </p:nvSpPr>
        <p:spPr>
          <a:xfrm>
            <a:off x="6926030" y="5286974"/>
            <a:ext cx="4391024" cy="10348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전송 받은 데이터를 </a:t>
            </a:r>
            <a:r>
              <a:rPr lang="en-US" altLang="ko-KR" sz="14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PostgreSQL </a:t>
            </a:r>
            <a:r>
              <a:rPr lang="ko-KR" altLang="en-US" sz="14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데이터베이스에 저장</a:t>
            </a:r>
            <a:endParaRPr lang="en-US" altLang="ko-KR" sz="140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인공지능 처리 서버에서 </a:t>
            </a:r>
            <a:r>
              <a:rPr lang="en-US" altLang="ko-KR" sz="14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webOS App</a:t>
            </a:r>
            <a:r>
              <a:rPr lang="ko-KR" altLang="en-US" sz="14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으로 영상 데이터를 전송하고 이를 시각화</a:t>
            </a:r>
            <a:endParaRPr lang="en-US" altLang="ko-KR" sz="140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F2AB67E-CBFD-1534-67BB-33D146C935D0}"/>
              </a:ext>
            </a:extLst>
          </p:cNvPr>
          <p:cNvSpPr/>
          <p:nvPr/>
        </p:nvSpPr>
        <p:spPr>
          <a:xfrm>
            <a:off x="690147" y="2210905"/>
            <a:ext cx="11001375" cy="219903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6" name="3D 모델 15" descr="Wooden Bed - Blank">
                <a:extLst>
                  <a:ext uri="{FF2B5EF4-FFF2-40B4-BE49-F238E27FC236}">
                    <a16:creationId xmlns:a16="http://schemas.microsoft.com/office/drawing/2014/main" id="{080AE81E-A44C-AB1C-64C4-17B2586309ED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662720" y="2034759"/>
              <a:ext cx="1966471" cy="1934878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966471" cy="1934878"/>
                    </a:xfrm>
                    <a:prstGeom prst="rect">
                      <a:avLst/>
                    </a:prstGeom>
                  </am3d:spPr>
                  <am3d:camera>
                    <am3d:pos x="0" y="0" z="5927609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239111" d="1000000"/>
                    <am3d:preTrans dx="27296" dy="-8533306" dz="17207"/>
                    <am3d:scale>
                      <am3d:sx n="1000000" d="1000000"/>
                      <am3d:sy n="1000000" d="1000000"/>
                      <am3d:sz n="1000000" d="1000000"/>
                    </am3d:scale>
                    <am3d:rot ax="2050723" ay="1714257" az="1079488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203863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6" name="3D 모델 15" descr="Wooden Bed - Blank">
                <a:extLst>
                  <a:ext uri="{FF2B5EF4-FFF2-40B4-BE49-F238E27FC236}">
                    <a16:creationId xmlns:a16="http://schemas.microsoft.com/office/drawing/2014/main" id="{080AE81E-A44C-AB1C-64C4-17B2586309E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62720" y="2034759"/>
                <a:ext cx="1966471" cy="1934878"/>
              </a:xfrm>
              <a:prstGeom prst="rect">
                <a:avLst/>
              </a:prstGeom>
            </p:spPr>
          </p:pic>
        </mc:Fallback>
      </mc:AlternateContent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74F0F6A5-7722-7A43-95BA-B91A58DB204D}"/>
              </a:ext>
            </a:extLst>
          </p:cNvPr>
          <p:cNvCxnSpPr/>
          <p:nvPr/>
        </p:nvCxnSpPr>
        <p:spPr>
          <a:xfrm>
            <a:off x="3990217" y="3245522"/>
            <a:ext cx="971550" cy="0"/>
          </a:xfrm>
          <a:prstGeom prst="straightConnector1">
            <a:avLst/>
          </a:prstGeom>
          <a:ln w="31750">
            <a:solidFill>
              <a:srgbClr val="39393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C3D10012-3500-0D86-C964-336488DE4435}"/>
              </a:ext>
            </a:extLst>
          </p:cNvPr>
          <p:cNvSpPr txBox="1"/>
          <p:nvPr/>
        </p:nvSpPr>
        <p:spPr>
          <a:xfrm>
            <a:off x="3887794" y="3338972"/>
            <a:ext cx="126658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환자별 데이터</a:t>
            </a:r>
            <a:endParaRPr lang="en-US" altLang="ko-KR" sz="110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algn="ctr"/>
            <a:r>
              <a:rPr lang="ko-KR" altLang="en-US" sz="110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실시간 모니터링 </a:t>
            </a:r>
          </a:p>
        </p:txBody>
      </p:sp>
      <p:sp>
        <p:nvSpPr>
          <p:cNvPr id="30" name="양쪽 대괄호 29">
            <a:extLst>
              <a:ext uri="{FF2B5EF4-FFF2-40B4-BE49-F238E27FC236}">
                <a16:creationId xmlns:a16="http://schemas.microsoft.com/office/drawing/2014/main" id="{07E9C3D0-1AB4-31B9-31B3-B9985F501958}"/>
              </a:ext>
            </a:extLst>
          </p:cNvPr>
          <p:cNvSpPr/>
          <p:nvPr/>
        </p:nvSpPr>
        <p:spPr>
          <a:xfrm>
            <a:off x="6677025" y="4872394"/>
            <a:ext cx="4838700" cy="1547529"/>
          </a:xfrm>
          <a:prstGeom prst="bracketPair">
            <a:avLst/>
          </a:prstGeom>
          <a:ln w="41275">
            <a:solidFill>
              <a:srgbClr val="0439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C6064F3-DCC3-D8D3-E070-B1D82B802FCA}"/>
              </a:ext>
            </a:extLst>
          </p:cNvPr>
          <p:cNvSpPr txBox="1"/>
          <p:nvPr/>
        </p:nvSpPr>
        <p:spPr>
          <a:xfrm>
            <a:off x="5457002" y="4111326"/>
            <a:ext cx="20780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AI Model Inference</a:t>
            </a:r>
            <a:r>
              <a:rPr lang="ko-KR" altLang="en-US" sz="120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lang="en-US" altLang="ko-KR" sz="120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endParaRPr lang="ko-KR" altLang="en-US" sz="120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18DBC04-9C71-28C3-F9DC-D2CEAF25B2C4}"/>
              </a:ext>
            </a:extLst>
          </p:cNvPr>
          <p:cNvSpPr txBox="1"/>
          <p:nvPr/>
        </p:nvSpPr>
        <p:spPr>
          <a:xfrm>
            <a:off x="9502592" y="4090735"/>
            <a:ext cx="20522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ROS : Manipulator </a:t>
            </a:r>
            <a:endParaRPr lang="ko-KR" altLang="en-US" sz="120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F4C8AEC6-3967-BA44-BDF7-4A95B1474833}"/>
              </a:ext>
            </a:extLst>
          </p:cNvPr>
          <p:cNvSpPr/>
          <p:nvPr/>
        </p:nvSpPr>
        <p:spPr>
          <a:xfrm>
            <a:off x="7166384" y="4702911"/>
            <a:ext cx="3980380" cy="473032"/>
          </a:xfrm>
          <a:prstGeom prst="roundRect">
            <a:avLst>
              <a:gd name="adj" fmla="val 50000"/>
            </a:avLst>
          </a:prstGeom>
          <a:solidFill>
            <a:srgbClr val="0439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중앙 데이터 관리 및 시각화 처리</a:t>
            </a:r>
          </a:p>
        </p:txBody>
      </p:sp>
      <p:sp>
        <p:nvSpPr>
          <p:cNvPr id="42" name="양쪽 대괄호 41">
            <a:extLst>
              <a:ext uri="{FF2B5EF4-FFF2-40B4-BE49-F238E27FC236}">
                <a16:creationId xmlns:a16="http://schemas.microsoft.com/office/drawing/2014/main" id="{FA69D7AA-429B-8CB1-BC2E-F078F1EC84E5}"/>
              </a:ext>
            </a:extLst>
          </p:cNvPr>
          <p:cNvSpPr/>
          <p:nvPr/>
        </p:nvSpPr>
        <p:spPr>
          <a:xfrm>
            <a:off x="874946" y="4872394"/>
            <a:ext cx="4838700" cy="1547529"/>
          </a:xfrm>
          <a:prstGeom prst="bracketPair">
            <a:avLst/>
          </a:prstGeom>
          <a:ln w="41275">
            <a:solidFill>
              <a:srgbClr val="0439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49A2C9F6-7218-C014-4DFA-69A278416F1F}"/>
              </a:ext>
            </a:extLst>
          </p:cNvPr>
          <p:cNvSpPr/>
          <p:nvPr/>
        </p:nvSpPr>
        <p:spPr>
          <a:xfrm>
            <a:off x="1301717" y="4776270"/>
            <a:ext cx="3980380" cy="473032"/>
          </a:xfrm>
          <a:prstGeom prst="roundRect">
            <a:avLst>
              <a:gd name="adj" fmla="val 50000"/>
            </a:avLst>
          </a:prstGeom>
          <a:solidFill>
            <a:srgbClr val="0439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환자별 데이터 취득 및 인공지능 모델 연산 </a:t>
            </a:r>
          </a:p>
        </p:txBody>
      </p:sp>
      <p:sp>
        <p:nvSpPr>
          <p:cNvPr id="44" name="화살표: 오른쪽 43">
            <a:extLst>
              <a:ext uri="{FF2B5EF4-FFF2-40B4-BE49-F238E27FC236}">
                <a16:creationId xmlns:a16="http://schemas.microsoft.com/office/drawing/2014/main" id="{F779C47B-47D4-2515-F4C4-75B21D71590E}"/>
              </a:ext>
            </a:extLst>
          </p:cNvPr>
          <p:cNvSpPr/>
          <p:nvPr/>
        </p:nvSpPr>
        <p:spPr>
          <a:xfrm>
            <a:off x="5899170" y="5325836"/>
            <a:ext cx="619878" cy="536028"/>
          </a:xfrm>
          <a:prstGeom prst="rightArrow">
            <a:avLst/>
          </a:prstGeom>
          <a:solidFill>
            <a:srgbClr val="0439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955526DF-36B9-75DF-9DF4-29B51EAE9F82}"/>
              </a:ext>
            </a:extLst>
          </p:cNvPr>
          <p:cNvCxnSpPr/>
          <p:nvPr/>
        </p:nvCxnSpPr>
        <p:spPr>
          <a:xfrm>
            <a:off x="7676522" y="3236702"/>
            <a:ext cx="971550" cy="0"/>
          </a:xfrm>
          <a:prstGeom prst="straightConnector1">
            <a:avLst/>
          </a:prstGeom>
          <a:ln w="31750">
            <a:solidFill>
              <a:srgbClr val="39393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49EA9144-3D1E-049C-302E-A75659B059EC}"/>
              </a:ext>
            </a:extLst>
          </p:cNvPr>
          <p:cNvSpPr txBox="1"/>
          <p:nvPr/>
        </p:nvSpPr>
        <p:spPr>
          <a:xfrm>
            <a:off x="7581712" y="3347088"/>
            <a:ext cx="126658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인공지능 모델의 </a:t>
            </a:r>
            <a:endParaRPr lang="en-US" altLang="ko-KR" sz="110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algn="ctr"/>
            <a:r>
              <a:rPr lang="en-US" altLang="ko-KR" sz="110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Pose </a:t>
            </a:r>
            <a:r>
              <a:rPr lang="ko-KR" altLang="en-US" sz="110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결과</a:t>
            </a:r>
            <a:r>
              <a:rPr lang="en-US" altLang="ko-KR" sz="110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lang="ko-KR" altLang="en-US" sz="110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전달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AA0850B8-7E24-B6D6-76CC-1CCE377A8E5F}"/>
              </a:ext>
            </a:extLst>
          </p:cNvPr>
          <p:cNvSpPr/>
          <p:nvPr/>
        </p:nvSpPr>
        <p:spPr>
          <a:xfrm>
            <a:off x="5042468" y="2270401"/>
            <a:ext cx="2577845" cy="1761143"/>
          </a:xfrm>
          <a:prstGeom prst="rect">
            <a:avLst/>
          </a:prstGeom>
          <a:noFill/>
          <a:ln w="28575">
            <a:solidFill>
              <a:srgbClr val="3939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2" name="Picture 2" descr="Neural Network Icons - Free SVG &amp; PNG Neural Network Images - Noun Project">
            <a:extLst>
              <a:ext uri="{FF2B5EF4-FFF2-40B4-BE49-F238E27FC236}">
                <a16:creationId xmlns:a16="http://schemas.microsoft.com/office/drawing/2014/main" id="{50321CE3-FB9E-75CE-22B0-89273756C7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0842" y="2782945"/>
            <a:ext cx="1077100" cy="107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3" name="TextBox 1042">
            <a:extLst>
              <a:ext uri="{FF2B5EF4-FFF2-40B4-BE49-F238E27FC236}">
                <a16:creationId xmlns:a16="http://schemas.microsoft.com/office/drawing/2014/main" id="{33E83F1D-D73D-AB2B-FC48-A04EE7E608DA}"/>
              </a:ext>
            </a:extLst>
          </p:cNvPr>
          <p:cNvSpPr txBox="1"/>
          <p:nvPr/>
        </p:nvSpPr>
        <p:spPr>
          <a:xfrm>
            <a:off x="5457002" y="2388383"/>
            <a:ext cx="187147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Deep</a:t>
            </a:r>
            <a:r>
              <a:rPr lang="ko-KR" altLang="en-US" sz="105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lang="en-US" altLang="ko-KR" sz="105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Learning Model  </a:t>
            </a:r>
            <a:endParaRPr lang="ko-KR" altLang="en-US" sz="105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1044" name="TextBox 1043">
            <a:extLst>
              <a:ext uri="{FF2B5EF4-FFF2-40B4-BE49-F238E27FC236}">
                <a16:creationId xmlns:a16="http://schemas.microsoft.com/office/drawing/2014/main" id="{CCCEFAA7-E1E8-55B9-8720-3D48065B3348}"/>
              </a:ext>
            </a:extLst>
          </p:cNvPr>
          <p:cNvSpPr txBox="1"/>
          <p:nvPr/>
        </p:nvSpPr>
        <p:spPr>
          <a:xfrm>
            <a:off x="6435477" y="3740024"/>
            <a:ext cx="12665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2D Coordinates</a:t>
            </a:r>
            <a:endParaRPr lang="ko-KR" altLang="en-US" sz="105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1045" name="TextBox 1044">
            <a:extLst>
              <a:ext uri="{FF2B5EF4-FFF2-40B4-BE49-F238E27FC236}">
                <a16:creationId xmlns:a16="http://schemas.microsoft.com/office/drawing/2014/main" id="{FB90D541-E23C-998E-0444-B78F5EF18398}"/>
              </a:ext>
            </a:extLst>
          </p:cNvPr>
          <p:cNvSpPr txBox="1"/>
          <p:nvPr/>
        </p:nvSpPr>
        <p:spPr>
          <a:xfrm>
            <a:off x="4944341" y="3740024"/>
            <a:ext cx="12665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Image</a:t>
            </a:r>
            <a:endParaRPr lang="ko-KR" altLang="en-US" sz="105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cxnSp>
        <p:nvCxnSpPr>
          <p:cNvPr id="1047" name="직선 화살표 연결선 1046">
            <a:extLst>
              <a:ext uri="{FF2B5EF4-FFF2-40B4-BE49-F238E27FC236}">
                <a16:creationId xmlns:a16="http://schemas.microsoft.com/office/drawing/2014/main" id="{9BCA8E97-9242-0DE7-6F2F-C0E77BEB7556}"/>
              </a:ext>
            </a:extLst>
          </p:cNvPr>
          <p:cNvCxnSpPr>
            <a:cxnSpLocks/>
          </p:cNvCxnSpPr>
          <p:nvPr/>
        </p:nvCxnSpPr>
        <p:spPr>
          <a:xfrm>
            <a:off x="6024667" y="3860045"/>
            <a:ext cx="410810" cy="336"/>
          </a:xfrm>
          <a:prstGeom prst="straightConnector1">
            <a:avLst/>
          </a:prstGeom>
          <a:ln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9" name="그래픽 1048" descr="인공 지능 단색으로 채워진">
            <a:extLst>
              <a:ext uri="{FF2B5EF4-FFF2-40B4-BE49-F238E27FC236}">
                <a16:creationId xmlns:a16="http://schemas.microsoft.com/office/drawing/2014/main" id="{488EF0CD-3C5A-2FFB-77E2-A30401279C0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29486" y="2331575"/>
            <a:ext cx="375609" cy="375609"/>
          </a:xfrm>
          <a:prstGeom prst="rect">
            <a:avLst/>
          </a:prstGeom>
        </p:spPr>
      </p:pic>
      <p:cxnSp>
        <p:nvCxnSpPr>
          <p:cNvPr id="1052" name="직선 연결선 1051">
            <a:extLst>
              <a:ext uri="{FF2B5EF4-FFF2-40B4-BE49-F238E27FC236}">
                <a16:creationId xmlns:a16="http://schemas.microsoft.com/office/drawing/2014/main" id="{EBC78730-484B-760D-EF3F-ABB0ED6C5EBD}"/>
              </a:ext>
            </a:extLst>
          </p:cNvPr>
          <p:cNvCxnSpPr>
            <a:cxnSpLocks/>
          </p:cNvCxnSpPr>
          <p:nvPr/>
        </p:nvCxnSpPr>
        <p:spPr>
          <a:xfrm flipV="1">
            <a:off x="1184988" y="2844731"/>
            <a:ext cx="671804" cy="234180"/>
          </a:xfrm>
          <a:prstGeom prst="line">
            <a:avLst/>
          </a:prstGeom>
          <a:ln w="635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4" name="직선 연결선 1053">
            <a:extLst>
              <a:ext uri="{FF2B5EF4-FFF2-40B4-BE49-F238E27FC236}">
                <a16:creationId xmlns:a16="http://schemas.microsoft.com/office/drawing/2014/main" id="{B73268BC-55A6-4DB1-8112-28A5850D5B78}"/>
              </a:ext>
            </a:extLst>
          </p:cNvPr>
          <p:cNvCxnSpPr>
            <a:cxnSpLocks/>
          </p:cNvCxnSpPr>
          <p:nvPr/>
        </p:nvCxnSpPr>
        <p:spPr>
          <a:xfrm flipV="1">
            <a:off x="1345576" y="2952336"/>
            <a:ext cx="758135" cy="301125"/>
          </a:xfrm>
          <a:prstGeom prst="line">
            <a:avLst/>
          </a:prstGeom>
          <a:ln w="63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6" name="직선 연결선 1055">
            <a:extLst>
              <a:ext uri="{FF2B5EF4-FFF2-40B4-BE49-F238E27FC236}">
                <a16:creationId xmlns:a16="http://schemas.microsoft.com/office/drawing/2014/main" id="{CA6A6A7A-575C-B779-6500-642258FFFF05}"/>
              </a:ext>
            </a:extLst>
          </p:cNvPr>
          <p:cNvCxnSpPr>
            <a:cxnSpLocks/>
          </p:cNvCxnSpPr>
          <p:nvPr/>
        </p:nvCxnSpPr>
        <p:spPr>
          <a:xfrm flipV="1">
            <a:off x="1549818" y="3090316"/>
            <a:ext cx="700397" cy="308454"/>
          </a:xfrm>
          <a:prstGeom prst="line">
            <a:avLst/>
          </a:prstGeom>
          <a:ln w="63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8" name="직선 연결선 1057">
            <a:extLst>
              <a:ext uri="{FF2B5EF4-FFF2-40B4-BE49-F238E27FC236}">
                <a16:creationId xmlns:a16="http://schemas.microsoft.com/office/drawing/2014/main" id="{1AB619DF-5EC5-0AE4-171A-7A8760F911B2}"/>
              </a:ext>
            </a:extLst>
          </p:cNvPr>
          <p:cNvCxnSpPr>
            <a:cxnSpLocks/>
          </p:cNvCxnSpPr>
          <p:nvPr/>
        </p:nvCxnSpPr>
        <p:spPr>
          <a:xfrm>
            <a:off x="1172479" y="2852019"/>
            <a:ext cx="647773" cy="576981"/>
          </a:xfrm>
          <a:prstGeom prst="line">
            <a:avLst/>
          </a:prstGeom>
          <a:ln w="63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0" name="직선 연결선 1059">
            <a:extLst>
              <a:ext uri="{FF2B5EF4-FFF2-40B4-BE49-F238E27FC236}">
                <a16:creationId xmlns:a16="http://schemas.microsoft.com/office/drawing/2014/main" id="{1353C69C-EC90-BCB6-B40E-F66BDE96F29B}"/>
              </a:ext>
            </a:extLst>
          </p:cNvPr>
          <p:cNvCxnSpPr>
            <a:cxnSpLocks/>
          </p:cNvCxnSpPr>
          <p:nvPr/>
        </p:nvCxnSpPr>
        <p:spPr>
          <a:xfrm>
            <a:off x="1382104" y="2834283"/>
            <a:ext cx="670671" cy="490189"/>
          </a:xfrm>
          <a:prstGeom prst="line">
            <a:avLst/>
          </a:prstGeom>
          <a:ln w="63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2" name="직선 연결선 1061">
            <a:extLst>
              <a:ext uri="{FF2B5EF4-FFF2-40B4-BE49-F238E27FC236}">
                <a16:creationId xmlns:a16="http://schemas.microsoft.com/office/drawing/2014/main" id="{1E39644B-09E4-AAD8-D497-8E72522BEE95}"/>
              </a:ext>
            </a:extLst>
          </p:cNvPr>
          <p:cNvCxnSpPr>
            <a:cxnSpLocks/>
          </p:cNvCxnSpPr>
          <p:nvPr/>
        </p:nvCxnSpPr>
        <p:spPr>
          <a:xfrm>
            <a:off x="1580274" y="2780600"/>
            <a:ext cx="620480" cy="449583"/>
          </a:xfrm>
          <a:prstGeom prst="line">
            <a:avLst/>
          </a:prstGeom>
          <a:ln w="63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5" name="직사각형 1074">
            <a:extLst>
              <a:ext uri="{FF2B5EF4-FFF2-40B4-BE49-F238E27FC236}">
                <a16:creationId xmlns:a16="http://schemas.microsoft.com/office/drawing/2014/main" id="{2B1632EE-7C46-C487-EADA-27E4FDB273A0}"/>
              </a:ext>
            </a:extLst>
          </p:cNvPr>
          <p:cNvSpPr/>
          <p:nvPr/>
        </p:nvSpPr>
        <p:spPr>
          <a:xfrm>
            <a:off x="5129567" y="2844152"/>
            <a:ext cx="727812" cy="8955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4" name="3D 모델 33" descr="Sitting Male 2">
                <a:extLst>
                  <a:ext uri="{FF2B5EF4-FFF2-40B4-BE49-F238E27FC236}">
                    <a16:creationId xmlns:a16="http://schemas.microsoft.com/office/drawing/2014/main" id="{87BC152F-49ED-EC95-A9A0-899B8F23E985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322216" y="2516351"/>
              <a:ext cx="653979" cy="871971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653979" cy="871971"/>
                    </a:xfrm>
                    <a:prstGeom prst="rect">
                      <a:avLst/>
                    </a:prstGeom>
                  </am3d:spPr>
                  <am3d:camera>
                    <am3d:pos x="0" y="0" z="5889887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10782" d="1000000"/>
                    <am3d:preTrans dx="564419" dy="-19060719" dz="-3192277"/>
                    <am3d:scale>
                      <am3d:sx n="1000000" d="1000000"/>
                      <am3d:sy n="1000000" d="1000000"/>
                      <am3d:sz n="1000000" d="1000000"/>
                    </am3d:scale>
                    <am3d:rot ax="-1888976" ay="2558017" az="-1351613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107807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4" name="3D 모델 33" descr="Sitting Male 2">
                <a:extLst>
                  <a:ext uri="{FF2B5EF4-FFF2-40B4-BE49-F238E27FC236}">
                    <a16:creationId xmlns:a16="http://schemas.microsoft.com/office/drawing/2014/main" id="{87BC152F-49ED-EC95-A9A0-899B8F23E98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322216" y="2516351"/>
                <a:ext cx="653979" cy="8719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1" name="3D 모델 50" descr="Sitting Male 2">
                <a:extLst>
                  <a:ext uri="{FF2B5EF4-FFF2-40B4-BE49-F238E27FC236}">
                    <a16:creationId xmlns:a16="http://schemas.microsoft.com/office/drawing/2014/main" id="{66308BF9-66E2-1864-95E3-A93B2E8A9D53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162807" y="2805786"/>
              <a:ext cx="643856" cy="877534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643856" cy="877534"/>
                    </a:xfrm>
                    <a:prstGeom prst="rect">
                      <a:avLst/>
                    </a:prstGeom>
                  </am3d:spPr>
                  <am3d:camera>
                    <am3d:pos x="0" y="0" z="5889887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10782" d="1000000"/>
                    <am3d:preTrans dx="564419" dy="-19060719" dz="-3192277"/>
                    <am3d:scale>
                      <am3d:sx n="1000000" d="1000000"/>
                      <am3d:sy n="1000000" d="1000000"/>
                      <am3d:sz n="1000000" d="1000000"/>
                    </am3d:scale>
                    <am3d:rot ax="-2100656" ay="2877476" az="-1649029"/>
                    <am3d:postTrans dx="0" dy="0" dz="0"/>
                  </am3d:trans>
                  <am3d:raster rName="Office3DRenderer" rVer="16.0.8326">
                    <am3d:blip r:embed="rId10"/>
                  </am3d:raster>
                  <am3d:objViewport viewportSz="107806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1" name="3D 모델 50" descr="Sitting Male 2">
                <a:extLst>
                  <a:ext uri="{FF2B5EF4-FFF2-40B4-BE49-F238E27FC236}">
                    <a16:creationId xmlns:a16="http://schemas.microsoft.com/office/drawing/2014/main" id="{66308BF9-66E2-1864-95E3-A93B2E8A9D5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162807" y="2805786"/>
                <a:ext cx="643856" cy="877534"/>
              </a:xfrm>
              <a:prstGeom prst="rect">
                <a:avLst/>
              </a:prstGeom>
            </p:spPr>
          </p:pic>
        </mc:Fallback>
      </mc:AlternateContent>
      <p:sp>
        <p:nvSpPr>
          <p:cNvPr id="1076" name="직사각형 1075">
            <a:extLst>
              <a:ext uri="{FF2B5EF4-FFF2-40B4-BE49-F238E27FC236}">
                <a16:creationId xmlns:a16="http://schemas.microsoft.com/office/drawing/2014/main" id="{1672E04E-DF2C-96A3-4F9A-82B1C4C00329}"/>
              </a:ext>
            </a:extLst>
          </p:cNvPr>
          <p:cNvSpPr/>
          <p:nvPr/>
        </p:nvSpPr>
        <p:spPr>
          <a:xfrm>
            <a:off x="6894731" y="2863140"/>
            <a:ext cx="644955" cy="814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50" name="그룹 1049">
            <a:extLst>
              <a:ext uri="{FF2B5EF4-FFF2-40B4-BE49-F238E27FC236}">
                <a16:creationId xmlns:a16="http://schemas.microsoft.com/office/drawing/2014/main" id="{422A1D7C-49A1-BF0D-A787-F39670537954}"/>
              </a:ext>
            </a:extLst>
          </p:cNvPr>
          <p:cNvGrpSpPr/>
          <p:nvPr/>
        </p:nvGrpSpPr>
        <p:grpSpPr>
          <a:xfrm>
            <a:off x="6972291" y="2987945"/>
            <a:ext cx="474840" cy="609630"/>
            <a:chOff x="7189646" y="3024926"/>
            <a:chExt cx="394196" cy="545966"/>
          </a:xfrm>
        </p:grpSpPr>
        <p:cxnSp>
          <p:nvCxnSpPr>
            <p:cNvPr id="61" name="직선 연결선 60">
              <a:extLst>
                <a:ext uri="{FF2B5EF4-FFF2-40B4-BE49-F238E27FC236}">
                  <a16:creationId xmlns:a16="http://schemas.microsoft.com/office/drawing/2014/main" id="{6C968DAE-B62E-BD79-01C0-EB488F371EA2}"/>
                </a:ext>
              </a:extLst>
            </p:cNvPr>
            <p:cNvCxnSpPr>
              <a:cxnSpLocks/>
            </p:cNvCxnSpPr>
            <p:nvPr/>
          </p:nvCxnSpPr>
          <p:spPr>
            <a:xfrm>
              <a:off x="7324796" y="3307528"/>
              <a:ext cx="82101" cy="75973"/>
            </a:xfrm>
            <a:prstGeom prst="line">
              <a:avLst/>
            </a:prstGeom>
            <a:ln w="127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471C4A86-34A4-7388-8AEF-C5074084BF25}"/>
                </a:ext>
              </a:extLst>
            </p:cNvPr>
            <p:cNvCxnSpPr/>
            <p:nvPr/>
          </p:nvCxnSpPr>
          <p:spPr>
            <a:xfrm>
              <a:off x="7330879" y="3024926"/>
              <a:ext cx="0" cy="283020"/>
            </a:xfrm>
            <a:prstGeom prst="line">
              <a:avLst/>
            </a:prstGeom>
            <a:ln w="127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B8228439-EDE8-79EA-ABE3-480B4039FDED}"/>
                </a:ext>
              </a:extLst>
            </p:cNvPr>
            <p:cNvCxnSpPr/>
            <p:nvPr/>
          </p:nvCxnSpPr>
          <p:spPr>
            <a:xfrm flipH="1">
              <a:off x="7191164" y="3155895"/>
              <a:ext cx="140494" cy="76078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id="{E5EDC406-B36C-9EB3-53E5-C09FFD046722}"/>
                </a:ext>
              </a:extLst>
            </p:cNvPr>
            <p:cNvCxnSpPr/>
            <p:nvPr/>
          </p:nvCxnSpPr>
          <p:spPr>
            <a:xfrm flipV="1">
              <a:off x="7189646" y="3208695"/>
              <a:ext cx="173317" cy="23278"/>
            </a:xfrm>
            <a:prstGeom prst="line">
              <a:avLst/>
            </a:prstGeom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24" name="직선 연결선 1023">
              <a:extLst>
                <a:ext uri="{FF2B5EF4-FFF2-40B4-BE49-F238E27FC236}">
                  <a16:creationId xmlns:a16="http://schemas.microsoft.com/office/drawing/2014/main" id="{AADDA006-1C0B-533A-A068-653140471327}"/>
                </a:ext>
              </a:extLst>
            </p:cNvPr>
            <p:cNvCxnSpPr/>
            <p:nvPr/>
          </p:nvCxnSpPr>
          <p:spPr>
            <a:xfrm>
              <a:off x="7409431" y="3380331"/>
              <a:ext cx="32117" cy="190561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7" name="직선 연결선 1026">
              <a:extLst>
                <a:ext uri="{FF2B5EF4-FFF2-40B4-BE49-F238E27FC236}">
                  <a16:creationId xmlns:a16="http://schemas.microsoft.com/office/drawing/2014/main" id="{0A144165-8391-045D-34F2-298B87455CC6}"/>
                </a:ext>
              </a:extLst>
            </p:cNvPr>
            <p:cNvCxnSpPr>
              <a:cxnSpLocks/>
            </p:cNvCxnSpPr>
            <p:nvPr/>
          </p:nvCxnSpPr>
          <p:spPr>
            <a:xfrm>
              <a:off x="7343389" y="3304889"/>
              <a:ext cx="206875" cy="95430"/>
            </a:xfrm>
            <a:prstGeom prst="line">
              <a:avLst/>
            </a:prstGeom>
            <a:ln w="127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3" name="직선 연결선 1032">
              <a:extLst>
                <a:ext uri="{FF2B5EF4-FFF2-40B4-BE49-F238E27FC236}">
                  <a16:creationId xmlns:a16="http://schemas.microsoft.com/office/drawing/2014/main" id="{7C0E9C7E-23B6-F9D8-C875-8D5D56F6F0F2}"/>
                </a:ext>
              </a:extLst>
            </p:cNvPr>
            <p:cNvCxnSpPr/>
            <p:nvPr/>
          </p:nvCxnSpPr>
          <p:spPr>
            <a:xfrm>
              <a:off x="7550264" y="3396213"/>
              <a:ext cx="33578" cy="152769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7" name="직선 연결선 1036">
              <a:extLst>
                <a:ext uri="{FF2B5EF4-FFF2-40B4-BE49-F238E27FC236}">
                  <a16:creationId xmlns:a16="http://schemas.microsoft.com/office/drawing/2014/main" id="{66E110E6-4EAE-3953-9DA2-1B92B423765A}"/>
                </a:ext>
              </a:extLst>
            </p:cNvPr>
            <p:cNvCxnSpPr/>
            <p:nvPr/>
          </p:nvCxnSpPr>
          <p:spPr>
            <a:xfrm>
              <a:off x="7327202" y="3150921"/>
              <a:ext cx="145025" cy="147687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1" name="직선 연결선 1040">
              <a:extLst>
                <a:ext uri="{FF2B5EF4-FFF2-40B4-BE49-F238E27FC236}">
                  <a16:creationId xmlns:a16="http://schemas.microsoft.com/office/drawing/2014/main" id="{9B21C639-6150-C21A-B631-EEE348E13A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69821" y="3222272"/>
              <a:ext cx="104448" cy="77121"/>
            </a:xfrm>
            <a:prstGeom prst="line">
              <a:avLst/>
            </a:prstGeom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77" name="화살표: 아래쪽 1076">
            <a:extLst>
              <a:ext uri="{FF2B5EF4-FFF2-40B4-BE49-F238E27FC236}">
                <a16:creationId xmlns:a16="http://schemas.microsoft.com/office/drawing/2014/main" id="{50808E24-999D-E844-C89F-BF43A75C6346}"/>
              </a:ext>
            </a:extLst>
          </p:cNvPr>
          <p:cNvSpPr/>
          <p:nvPr/>
        </p:nvSpPr>
        <p:spPr>
          <a:xfrm>
            <a:off x="6228460" y="2684813"/>
            <a:ext cx="207148" cy="191573"/>
          </a:xfrm>
          <a:prstGeom prst="downArrow">
            <a:avLst/>
          </a:prstGeom>
          <a:solidFill>
            <a:srgbClr val="3939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8" name="TextBox 1077">
            <a:extLst>
              <a:ext uri="{FF2B5EF4-FFF2-40B4-BE49-F238E27FC236}">
                <a16:creationId xmlns:a16="http://schemas.microsoft.com/office/drawing/2014/main" id="{6378051C-826E-8A0C-BCDA-99AF51FA1807}"/>
              </a:ext>
            </a:extLst>
          </p:cNvPr>
          <p:cNvSpPr txBox="1"/>
          <p:nvPr/>
        </p:nvSpPr>
        <p:spPr>
          <a:xfrm>
            <a:off x="2687817" y="3041069"/>
            <a:ext cx="145589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Web Camera</a:t>
            </a:r>
            <a:endParaRPr lang="ko-KR" altLang="en-US" sz="105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1079" name="직사각형 1078">
            <a:extLst>
              <a:ext uri="{FF2B5EF4-FFF2-40B4-BE49-F238E27FC236}">
                <a16:creationId xmlns:a16="http://schemas.microsoft.com/office/drawing/2014/main" id="{162A7FD2-ED93-E685-5CF3-30D7C1B2FFF6}"/>
              </a:ext>
            </a:extLst>
          </p:cNvPr>
          <p:cNvSpPr/>
          <p:nvPr/>
        </p:nvSpPr>
        <p:spPr>
          <a:xfrm>
            <a:off x="827468" y="2330344"/>
            <a:ext cx="3150240" cy="1755918"/>
          </a:xfrm>
          <a:prstGeom prst="rect">
            <a:avLst/>
          </a:prstGeom>
          <a:noFill/>
          <a:ln w="28575">
            <a:solidFill>
              <a:srgbClr val="3939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83" name="Picture 20" descr="cctv PNG 투명 사진 | PNG Mart">
            <a:extLst>
              <a:ext uri="{FF2B5EF4-FFF2-40B4-BE49-F238E27FC236}">
                <a16:creationId xmlns:a16="http://schemas.microsoft.com/office/drawing/2014/main" id="{BEEE2555-3D8F-3B68-42D7-85DC6808CA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9978" y="2468431"/>
            <a:ext cx="663859" cy="663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178D3BE-6D9C-8185-1EE1-69AD6C983F24}"/>
              </a:ext>
            </a:extLst>
          </p:cNvPr>
          <p:cNvSpPr txBox="1"/>
          <p:nvPr/>
        </p:nvSpPr>
        <p:spPr>
          <a:xfrm>
            <a:off x="2618835" y="3624678"/>
            <a:ext cx="145589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RGB </a:t>
            </a:r>
            <a:r>
              <a:rPr lang="ko-KR" altLang="en-US" sz="105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카메라</a:t>
            </a:r>
            <a:r>
              <a:rPr lang="en-US" altLang="ko-KR" sz="105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lang="ko-KR" altLang="en-US" sz="105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기반</a:t>
            </a:r>
            <a:endParaRPr lang="en-US" altLang="ko-KR" sz="105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algn="ctr"/>
            <a:r>
              <a:rPr lang="ko-KR" altLang="en-US" sz="105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이미지</a:t>
            </a:r>
            <a:r>
              <a:rPr lang="en-US" altLang="ko-KR" sz="105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lang="ko-KR" altLang="en-US" sz="105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데이터 취득</a:t>
            </a:r>
          </a:p>
        </p:txBody>
      </p:sp>
      <p:sp>
        <p:nvSpPr>
          <p:cNvPr id="3" name="화살표: 아래쪽 2">
            <a:extLst>
              <a:ext uri="{FF2B5EF4-FFF2-40B4-BE49-F238E27FC236}">
                <a16:creationId xmlns:a16="http://schemas.microsoft.com/office/drawing/2014/main" id="{2BD3FCA9-B385-E972-4034-7F9DF9EFC9BE}"/>
              </a:ext>
            </a:extLst>
          </p:cNvPr>
          <p:cNvSpPr/>
          <p:nvPr/>
        </p:nvSpPr>
        <p:spPr>
          <a:xfrm>
            <a:off x="3291908" y="3318551"/>
            <a:ext cx="158284" cy="239239"/>
          </a:xfrm>
          <a:prstGeom prst="downArrow">
            <a:avLst/>
          </a:prstGeom>
          <a:solidFill>
            <a:srgbClr val="39393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2C661C-46A5-BA71-4E7D-6DEEB5C521A2}"/>
              </a:ext>
            </a:extLst>
          </p:cNvPr>
          <p:cNvSpPr txBox="1"/>
          <p:nvPr/>
        </p:nvSpPr>
        <p:spPr>
          <a:xfrm>
            <a:off x="1996637" y="4126179"/>
            <a:ext cx="20780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Patient Bed </a:t>
            </a:r>
            <a:endParaRPr lang="ko-KR" altLang="en-US" sz="120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pic>
        <p:nvPicPr>
          <p:cNvPr id="1026" name="Picture 2" descr="OpenMANIPULATOR-X">
            <a:extLst>
              <a:ext uri="{FF2B5EF4-FFF2-40B4-BE49-F238E27FC236}">
                <a16:creationId xmlns:a16="http://schemas.microsoft.com/office/drawing/2014/main" id="{C3788D75-5568-1677-35F8-A0E9D69B1A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0184" y="2416919"/>
            <a:ext cx="2765541" cy="1476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직사각형 47">
            <a:extLst>
              <a:ext uri="{FF2B5EF4-FFF2-40B4-BE49-F238E27FC236}">
                <a16:creationId xmlns:a16="http://schemas.microsoft.com/office/drawing/2014/main" id="{CE7533E1-85A3-5E7A-49AA-BE953ED8D699}"/>
              </a:ext>
            </a:extLst>
          </p:cNvPr>
          <p:cNvSpPr/>
          <p:nvPr/>
        </p:nvSpPr>
        <p:spPr>
          <a:xfrm>
            <a:off x="8731393" y="2270402"/>
            <a:ext cx="2770460" cy="1759074"/>
          </a:xfrm>
          <a:prstGeom prst="rect">
            <a:avLst/>
          </a:prstGeom>
          <a:noFill/>
          <a:ln w="28575">
            <a:solidFill>
              <a:srgbClr val="3939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4211090"/>
      </p:ext>
    </p:extLst>
  </p:cSld>
  <p:clrMapOvr>
    <a:masterClrMapping/>
  </p:clrMapOvr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506687" y="3161132"/>
            <a:ext cx="10817335" cy="33190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570451" y="766052"/>
            <a:ext cx="10823510" cy="0"/>
          </a:xfrm>
          <a:prstGeom prst="line">
            <a:avLst/>
          </a:prstGeom>
          <a:ln w="15875">
            <a:solidFill>
              <a:srgbClr val="1e3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70451" y="181277"/>
            <a:ext cx="562062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>
                <a:latin typeface="KoPubWorld돋움체 Bold"/>
                <a:ea typeface="KoPubWorld돋움체 Bold"/>
                <a:cs typeface="KoPubWorld돋움체 Bold"/>
              </a:rPr>
              <a:t>서비스 구성 </a:t>
            </a:r>
            <a:endParaRPr lang="ko-KR" altLang="en-US" sz="3200">
              <a:latin typeface="KoPubWorld돋움체 Bold"/>
              <a:ea typeface="KoPubWorld돋움체 Bold"/>
              <a:cs typeface="KoPubWorld돋움체 Bold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81518" y="1674748"/>
            <a:ext cx="9645333" cy="130420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285750" indent="-285750" ea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§"/>
              <a:defRPr/>
            </a:pPr>
            <a:r>
              <a:rPr lang="ko-KR" altLang="en-US">
                <a:latin typeface="KoPubWorld돋움체 Medium"/>
                <a:ea typeface="KoPubWorld돋움체 Medium"/>
                <a:cs typeface="KoPubWorld돋움체 Medium"/>
              </a:rPr>
              <a:t>간호 인력을 대신해 환자의 상태를 지속적으로 보고하고 기록하는 </a:t>
            </a:r>
            <a:r>
              <a:rPr lang="ko-KR" altLang="en-US" b="1">
                <a:latin typeface="KoPubWorld돋움체 Medium"/>
                <a:ea typeface="KoPubWorld돋움체 Medium"/>
                <a:cs typeface="KoPubWorld돋움체 Medium"/>
              </a:rPr>
              <a:t>프로세스</a:t>
            </a:r>
            <a:r>
              <a:rPr lang="ko-KR" altLang="en-US">
                <a:latin typeface="KoPubWorld돋움체 Medium"/>
                <a:ea typeface="KoPubWorld돋움체 Medium"/>
                <a:cs typeface="KoPubWorld돋움체 Medium"/>
              </a:rPr>
              <a:t>를 개발</a:t>
            </a:r>
            <a:endParaRPr lang="ko-KR" altLang="en-US">
              <a:latin typeface="KoPubWorld돋움체 Medium"/>
              <a:ea typeface="KoPubWorld돋움체 Medium"/>
              <a:cs typeface="KoPubWorld돋움체 Medium"/>
            </a:endParaRPr>
          </a:p>
          <a:p>
            <a:pPr marL="285750" indent="-285750" ea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§"/>
              <a:defRPr/>
            </a:pPr>
            <a:r>
              <a:rPr lang="en-US" altLang="ko-KR" b="1">
                <a:latin typeface="KoPubWorld돋움체 Medium"/>
                <a:ea typeface="KoPubWorld돋움체 Medium"/>
                <a:cs typeface="KoPubWorld돋움체 Medium"/>
              </a:rPr>
              <a:t>webOS</a:t>
            </a:r>
            <a:r>
              <a:rPr lang="ko-KR" altLang="en-US">
                <a:latin typeface="KoPubWorld돋움체 Medium"/>
                <a:ea typeface="KoPubWorld돋움체 Medium"/>
                <a:cs typeface="KoPubWorld돋움체 Medium"/>
              </a:rPr>
              <a:t>가 탑재된</a:t>
            </a:r>
            <a:r>
              <a:rPr lang="en-US" altLang="ko-KR">
                <a:latin typeface="KoPubWorld돋움체 Medium"/>
                <a:ea typeface="KoPubWorld돋움체 Medium"/>
                <a:cs typeface="KoPubWorld돋움체 Medium"/>
              </a:rPr>
              <a:t> </a:t>
            </a:r>
            <a:r>
              <a:rPr lang="ko-KR" altLang="en-US">
                <a:latin typeface="KoPubWorld돋움체 Medium"/>
                <a:ea typeface="KoPubWorld돋움체 Medium"/>
                <a:cs typeface="KoPubWorld돋움체 Medium"/>
              </a:rPr>
              <a:t>기기를 통해 어디서든 환자의 상태를 모니터링하고 분석된 정보에 접근할 수 있음</a:t>
            </a:r>
            <a:endParaRPr lang="ko-KR" altLang="en-US">
              <a:latin typeface="KoPubWorld돋움체 Medium"/>
              <a:ea typeface="KoPubWorld돋움체 Medium"/>
              <a:cs typeface="KoPubWorld돋움체 Medium"/>
            </a:endParaRPr>
          </a:p>
          <a:p>
            <a:pPr marL="285750" indent="-285750" ea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§"/>
              <a:defRPr/>
            </a:pPr>
            <a:r>
              <a:rPr lang="ko-KR" altLang="en-US">
                <a:latin typeface="KoPubWorld돋움체 Medium"/>
                <a:ea typeface="KoPubWorld돋움체 Medium"/>
                <a:cs typeface="KoPubWorld돋움체 Medium"/>
              </a:rPr>
              <a:t>인공지능 모델을 변경하면 </a:t>
            </a:r>
            <a:r>
              <a:rPr lang="en-US" altLang="ko-KR">
                <a:latin typeface="KoPubWorld돋움체 Medium"/>
                <a:ea typeface="KoPubWorld돋움체 Medium"/>
                <a:cs typeface="KoPubWorld돋움체 Medium"/>
              </a:rPr>
              <a:t>webOS</a:t>
            </a:r>
            <a:r>
              <a:rPr lang="ko-KR" altLang="en-US">
                <a:latin typeface="KoPubWorld돋움체 Medium"/>
                <a:ea typeface="KoPubWorld돋움체 Medium"/>
                <a:cs typeface="KoPubWorld돋움체 Medium"/>
              </a:rPr>
              <a:t> 기기에서 제공하는 서비스를 편리하게 재활용 가능한 구조로 개발</a:t>
            </a:r>
            <a:endParaRPr lang="en-US" altLang="ko-KR">
              <a:latin typeface="KoPubWorld돋움체 Medium"/>
              <a:ea typeface="KoPubWorld돋움체 Medium"/>
              <a:cs typeface="KoPubWorld돋움체 Medium"/>
            </a:endParaRPr>
          </a:p>
        </p:txBody>
      </p:sp>
      <p:sp>
        <p:nvSpPr>
          <p:cNvPr id="18" name="모서리가 둥근 직사각형 19"/>
          <p:cNvSpPr/>
          <p:nvPr/>
        </p:nvSpPr>
        <p:spPr>
          <a:xfrm>
            <a:off x="481518" y="1055264"/>
            <a:ext cx="5525548" cy="536029"/>
          </a:xfrm>
          <a:prstGeom prst="roundRect">
            <a:avLst>
              <a:gd name="adj" fmla="val 33943"/>
            </a:avLst>
          </a:prstGeom>
          <a:solidFill>
            <a:srgbClr val="393939"/>
          </a:solidFill>
          <a:ln w="3810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kumimoji="1" lang="ko-KR" altLang="en-US" sz="2000">
                <a:solidFill>
                  <a:schemeClr val="bg1">
                    <a:lumMod val="95000"/>
                  </a:schemeClr>
                </a:solidFill>
                <a:latin typeface="KoPubWorld돋움체 Bold"/>
                <a:ea typeface="KoPubWorld돋움체 Bold"/>
                <a:cs typeface="KoPubWorld돋움체 Bold"/>
              </a:rPr>
              <a:t>인공지능을 활용한 환자 상태 자동 관리 프로세스</a:t>
            </a:r>
            <a:endParaRPr kumimoji="1" lang="ko-Kore-KR" altLang="en-US" sz="2000">
              <a:solidFill>
                <a:schemeClr val="bg1">
                  <a:lumMod val="95000"/>
                </a:schemeClr>
              </a:solidFill>
              <a:latin typeface="KoPubWorld돋움체 Bold"/>
              <a:ea typeface="KoPubWorld돋움체 Bold"/>
              <a:cs typeface="KoPubWorld돋움체 Bold"/>
            </a:endParaRPr>
          </a:p>
        </p:txBody>
      </p:sp>
      <p:pic>
        <p:nvPicPr>
          <p:cNvPr id="49" name="Picture 20" descr="cctv PNG 투명 사진 | PNG Mart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008666" y="3436082"/>
            <a:ext cx="534221" cy="534221"/>
          </a:xfrm>
          <a:prstGeom prst="rect">
            <a:avLst/>
          </a:prstGeom>
          <a:noFill/>
        </p:spPr>
      </p:pic>
      <p:sp>
        <p:nvSpPr>
          <p:cNvPr id="1043" name="화살표: 오른쪽 1042"/>
          <p:cNvSpPr/>
          <p:nvPr/>
        </p:nvSpPr>
        <p:spPr>
          <a:xfrm>
            <a:off x="1088008" y="5945611"/>
            <a:ext cx="539090" cy="307622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439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44" name="TextBox 1043"/>
          <p:cNvSpPr txBox="1"/>
          <p:nvPr/>
        </p:nvSpPr>
        <p:spPr>
          <a:xfrm>
            <a:off x="1680164" y="5862380"/>
            <a:ext cx="7718780" cy="4308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600">
                <a:latin typeface="KoPubWorld돋움체 Medium"/>
                <a:ea typeface="KoPubWorld돋움체 Medium"/>
                <a:cs typeface="KoPubWorld돋움체 Medium"/>
              </a:rPr>
              <a:t>환자별로 데이터를 취득해 인공지능 모델로 추론을 진행한 뒤 추론 결과만을 메인 서버에 전송</a:t>
            </a:r>
            <a:endParaRPr lang="en-US" altLang="ko-KR" sz="1600">
              <a:latin typeface="KoPubWorld돋움체 Medium"/>
              <a:ea typeface="KoPubWorld돋움체 Medium"/>
              <a:cs typeface="KoPubWorld돋움체 Medium"/>
            </a:endParaRPr>
          </a:p>
        </p:txBody>
      </p:sp>
      <p:sp>
        <p:nvSpPr>
          <p:cNvPr id="1075" name="화살표: 오른쪽 1074"/>
          <p:cNvSpPr/>
          <p:nvPr/>
        </p:nvSpPr>
        <p:spPr>
          <a:xfrm>
            <a:off x="4239710" y="4482872"/>
            <a:ext cx="826271" cy="220015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3939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76" name="TextBox 1075"/>
          <p:cNvSpPr txBox="1"/>
          <p:nvPr/>
        </p:nvSpPr>
        <p:spPr>
          <a:xfrm>
            <a:off x="1827498" y="3591891"/>
            <a:ext cx="2288242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050">
                <a:latin typeface="KoPubWorld돋움체 Light"/>
                <a:ea typeface="KoPubWorld돋움체 Light"/>
                <a:cs typeface="KoPubWorld돋움체 Light"/>
              </a:rPr>
              <a:t>1. RGB </a:t>
            </a:r>
            <a:r>
              <a:rPr lang="ko-KR" altLang="en-US" sz="1050">
                <a:latin typeface="KoPubWorld돋움체 Light"/>
                <a:ea typeface="KoPubWorld돋움체 Light"/>
                <a:cs typeface="KoPubWorld돋움체 Light"/>
              </a:rPr>
              <a:t>카메라로 실시간 모니터링</a:t>
            </a:r>
            <a:endParaRPr lang="ko-KR" altLang="en-US" sz="1050">
              <a:latin typeface="KoPubWorld돋움체 Light"/>
              <a:ea typeface="KoPubWorld돋움체 Light"/>
              <a:cs typeface="KoPubWorld돋움체 Light"/>
            </a:endParaRPr>
          </a:p>
        </p:txBody>
      </p:sp>
      <p:pic>
        <p:nvPicPr>
          <p:cNvPr id="1079" name="Picture 4" descr="Data server - Free computer icons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5246857" y="3741240"/>
            <a:ext cx="1423239" cy="1423239"/>
          </a:xfrm>
          <a:prstGeom prst="rect">
            <a:avLst/>
          </a:prstGeom>
          <a:noFill/>
        </p:spPr>
      </p:pic>
      <p:sp>
        <p:nvSpPr>
          <p:cNvPr id="1082" name="TextBox 1081"/>
          <p:cNvSpPr txBox="1"/>
          <p:nvPr/>
        </p:nvSpPr>
        <p:spPr>
          <a:xfrm>
            <a:off x="5493440" y="5153693"/>
            <a:ext cx="2078096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50">
                <a:latin typeface="KoPubWorld돋움체 Light"/>
                <a:ea typeface="KoPubWorld돋움체 Light"/>
                <a:cs typeface="KoPubWorld돋움체 Light"/>
              </a:rPr>
              <a:t>메인 데이터 서버</a:t>
            </a:r>
            <a:endParaRPr lang="ko-KR" altLang="en-US" sz="1050">
              <a:latin typeface="KoPubWorld돋움체 Light"/>
              <a:ea typeface="KoPubWorld돋움체 Light"/>
              <a:cs typeface="KoPubWorld돋움체 Light"/>
            </a:endParaRPr>
          </a:p>
        </p:txBody>
      </p:sp>
      <p:sp>
        <p:nvSpPr>
          <p:cNvPr id="1085" name="모서리가 둥근 직사각형 19"/>
          <p:cNvSpPr/>
          <p:nvPr/>
        </p:nvSpPr>
        <p:spPr>
          <a:xfrm>
            <a:off x="756967" y="3425109"/>
            <a:ext cx="3380124" cy="1840469"/>
          </a:xfrm>
          <a:prstGeom prst="roundRect">
            <a:avLst>
              <a:gd name="adj" fmla="val 9063"/>
            </a:avLst>
          </a:prstGeom>
          <a:noFill/>
          <a:ln w="31750">
            <a:solidFill>
              <a:srgbClr val="393939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/>
          </a:p>
        </p:txBody>
      </p:sp>
      <p:sp>
        <p:nvSpPr>
          <p:cNvPr id="1087" name="TextBox 1086"/>
          <p:cNvSpPr txBox="1"/>
          <p:nvPr/>
        </p:nvSpPr>
        <p:spPr>
          <a:xfrm>
            <a:off x="1828175" y="4881667"/>
            <a:ext cx="2210162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050">
                <a:latin typeface="KoPubWorld돋움체 Light"/>
                <a:ea typeface="KoPubWorld돋움체 Light"/>
                <a:cs typeface="KoPubWorld돋움체 Light"/>
              </a:rPr>
              <a:t>3. </a:t>
            </a:r>
            <a:r>
              <a:rPr lang="ko-KR" altLang="en-US" sz="1050">
                <a:latin typeface="KoPubWorld돋움체 Light"/>
                <a:ea typeface="KoPubWorld돋움체 Light"/>
                <a:cs typeface="KoPubWorld돋움체 Light"/>
              </a:rPr>
              <a:t>추론 결과를 프로토콜에 맞게 파싱</a:t>
            </a:r>
            <a:endParaRPr lang="ko-KR" altLang="en-US" sz="1050">
              <a:latin typeface="KoPubWorld돋움체 Light"/>
              <a:ea typeface="KoPubWorld돋움체 Light"/>
              <a:cs typeface="KoPubWorld돋움체 Light"/>
            </a:endParaRPr>
          </a:p>
        </p:txBody>
      </p:sp>
      <p:pic>
        <p:nvPicPr>
          <p:cNvPr id="1088" name="Picture 2" descr="Neural Network Icons - Free SVG &amp; PNG Neural Network Images - Noun Project"/>
          <p:cNvPicPr>
            <a:picLocks noChangeAspect="1" noChangeArrowheads="1"/>
          </p:cNvPicPr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928227" y="3921139"/>
            <a:ext cx="842195" cy="842195"/>
          </a:xfrm>
          <a:prstGeom prst="rect">
            <a:avLst/>
          </a:prstGeom>
          <a:noFill/>
        </p:spPr>
      </p:pic>
      <p:sp>
        <p:nvSpPr>
          <p:cNvPr id="1089" name="TextBox 1088"/>
          <p:cNvSpPr txBox="1"/>
          <p:nvPr/>
        </p:nvSpPr>
        <p:spPr>
          <a:xfrm>
            <a:off x="1827498" y="4210975"/>
            <a:ext cx="2697626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050">
                <a:latin typeface="KoPubWorld돋움체 Light"/>
                <a:ea typeface="KoPubWorld돋움체 Light"/>
                <a:cs typeface="KoPubWorld돋움체 Light"/>
              </a:rPr>
              <a:t>2. </a:t>
            </a:r>
            <a:r>
              <a:rPr lang="ko-KR" altLang="en-US" sz="1050">
                <a:latin typeface="KoPubWorld돋움체 Light"/>
                <a:ea typeface="KoPubWorld돋움체 Light"/>
                <a:cs typeface="KoPubWorld돋움체 Light"/>
              </a:rPr>
              <a:t>서버 내부 딥러닝 모델 추론 </a:t>
            </a:r>
            <a:endParaRPr lang="ko-KR" altLang="en-US" sz="1050">
              <a:latin typeface="KoPubWorld돋움체 Light"/>
              <a:ea typeface="KoPubWorld돋움체 Light"/>
              <a:cs typeface="KoPubWorld돋움체 Light"/>
            </a:endParaRPr>
          </a:p>
        </p:txBody>
      </p:sp>
      <p:sp>
        <p:nvSpPr>
          <p:cNvPr id="1090" name="화살표: 아래쪽 1089"/>
          <p:cNvSpPr/>
          <p:nvPr/>
        </p:nvSpPr>
        <p:spPr>
          <a:xfrm>
            <a:off x="2356842" y="3883078"/>
            <a:ext cx="137069" cy="232811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3939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93" name="화살표: 아래쪽 1092"/>
          <p:cNvSpPr/>
          <p:nvPr/>
        </p:nvSpPr>
        <p:spPr>
          <a:xfrm>
            <a:off x="2356841" y="4558759"/>
            <a:ext cx="137069" cy="232811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3939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94" name="TextBox 1093"/>
          <p:cNvSpPr txBox="1"/>
          <p:nvPr/>
        </p:nvSpPr>
        <p:spPr>
          <a:xfrm>
            <a:off x="4291558" y="4742900"/>
            <a:ext cx="2078096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50">
                <a:latin typeface="KoPubWorld돋움체 Light"/>
                <a:ea typeface="KoPubWorld돋움체 Light"/>
                <a:cs typeface="KoPubWorld돋움체 Light"/>
              </a:rPr>
              <a:t>데이터 전송</a:t>
            </a:r>
            <a:endParaRPr lang="ko-KR" altLang="en-US" sz="1050">
              <a:latin typeface="KoPubWorld돋움체 Light"/>
              <a:ea typeface="KoPubWorld돋움체 Light"/>
              <a:cs typeface="KoPubWorld돋움체 Light"/>
            </a:endParaRPr>
          </a:p>
        </p:txBody>
      </p:sp>
      <p:pic>
        <p:nvPicPr>
          <p:cNvPr id="1096" name="Picture 10" descr="Coordinates - Free interface icons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1062639" y="4724585"/>
            <a:ext cx="482463" cy="482463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2095790" y="5317344"/>
            <a:ext cx="9258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b="1">
                <a:latin typeface="KoPubWorld돋움체 Light"/>
                <a:ea typeface="KoPubWorld돋움체 Light"/>
                <a:cs typeface="KoPubWorld돋움체 Light"/>
              </a:rPr>
              <a:t>Server</a:t>
            </a:r>
            <a:endParaRPr lang="ko-KR" altLang="en-US" sz="1200" b="1">
              <a:latin typeface="KoPubWorld돋움체 Light"/>
              <a:ea typeface="KoPubWorld돋움체 Light"/>
              <a:cs typeface="KoPubWorld돋움체 Light"/>
            </a:endParaRPr>
          </a:p>
        </p:txBody>
      </p:sp>
      <p:sp>
        <p:nvSpPr>
          <p:cNvPr id="16" name="모서리가 둥근 직사각형 19"/>
          <p:cNvSpPr/>
          <p:nvPr/>
        </p:nvSpPr>
        <p:spPr>
          <a:xfrm>
            <a:off x="7746943" y="3431319"/>
            <a:ext cx="3380124" cy="1924830"/>
          </a:xfrm>
          <a:prstGeom prst="roundRect">
            <a:avLst>
              <a:gd name="adj" fmla="val 9063"/>
            </a:avLst>
          </a:prstGeom>
          <a:noFill/>
          <a:ln w="31750">
            <a:solidFill>
              <a:srgbClr val="393939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/>
          </a:p>
        </p:txBody>
      </p:sp>
      <p:pic>
        <p:nvPicPr>
          <p:cNvPr id="1028" name="Picture 4" descr="Node.js Logo PNG Transparent &amp; SVG Vector - Freebie Supply"/>
          <p:cNvPicPr>
            <a:picLocks noChangeAspect="1" noChangeArrowheads="1"/>
          </p:cNvPicPr>
          <p:nvPr/>
        </p:nvPicPr>
        <p:blipFill rotWithShape="1">
          <a:blip r:embed="rId7"/>
          <a:srcRect/>
          <a:stretch>
            <a:fillRect/>
          </a:stretch>
        </p:blipFill>
        <p:spPr>
          <a:xfrm>
            <a:off x="5160845" y="3409945"/>
            <a:ext cx="768887" cy="471616"/>
          </a:xfrm>
          <a:prstGeom prst="rect">
            <a:avLst/>
          </a:prstGeom>
          <a:noFill/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 rotWithShape="1">
          <a:blip r:embed="rId8"/>
          <a:srcRect/>
          <a:stretch>
            <a:fillRect/>
          </a:stretch>
        </p:blipFill>
        <p:spPr>
          <a:xfrm>
            <a:off x="6012621" y="3467522"/>
            <a:ext cx="1026877" cy="311376"/>
          </a:xfrm>
          <a:prstGeom prst="rect">
            <a:avLst/>
          </a:prstGeom>
          <a:noFill/>
        </p:spPr>
      </p:pic>
      <p:sp>
        <p:nvSpPr>
          <p:cNvPr id="25" name="TextBox 24"/>
          <p:cNvSpPr txBox="1"/>
          <p:nvPr/>
        </p:nvSpPr>
        <p:spPr>
          <a:xfrm>
            <a:off x="7823758" y="4849764"/>
            <a:ext cx="322649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100">
                <a:latin typeface="KoPubWorld돋움체 Light"/>
                <a:ea typeface="KoPubWorld돋움체 Light"/>
                <a:cs typeface="KoPubWorld돋움체 Light"/>
              </a:rPr>
              <a:t>간호 스테이션의 메인 기기 화면</a:t>
            </a:r>
            <a:r>
              <a:rPr lang="en-US" altLang="ko-KR" sz="1100">
                <a:latin typeface="KoPubWorld돋움체 Light"/>
                <a:ea typeface="KoPubWorld돋움체 Light"/>
                <a:cs typeface="KoPubWorld돋움체 Light"/>
              </a:rPr>
              <a:t>, </a:t>
            </a:r>
            <a:r>
              <a:rPr lang="ko-KR" altLang="en-US" sz="1100">
                <a:latin typeface="KoPubWorld돋움체 Light"/>
                <a:ea typeface="KoPubWorld돋움체 Light"/>
                <a:cs typeface="KoPubWorld돋움체 Light"/>
              </a:rPr>
              <a:t>환자 베드 등</a:t>
            </a:r>
            <a:endParaRPr lang="ko-KR" altLang="en-US" sz="1100">
              <a:latin typeface="KoPubWorld돋움체 Light"/>
              <a:ea typeface="KoPubWorld돋움체 Light"/>
              <a:cs typeface="KoPubWorld돋움체 Light"/>
            </a:endParaRPr>
          </a:p>
          <a:p>
            <a:pPr algn="ctr">
              <a:defRPr/>
            </a:pPr>
            <a:r>
              <a:rPr lang="en-US" altLang="ko-KR" sz="1100">
                <a:latin typeface="KoPubWorld돋움체 Light"/>
                <a:ea typeface="KoPubWorld돋움체 Light"/>
                <a:cs typeface="KoPubWorld돋움체 Light"/>
              </a:rPr>
              <a:t>webOS </a:t>
            </a:r>
            <a:r>
              <a:rPr lang="ko-KR" altLang="en-US" sz="1100">
                <a:latin typeface="KoPubWorld돋움체 Light"/>
                <a:ea typeface="KoPubWorld돋움체 Light"/>
                <a:cs typeface="KoPubWorld돋움체 Light"/>
              </a:rPr>
              <a:t>기기가 탑재된 기기로 데이터에 접근</a:t>
            </a:r>
            <a:endParaRPr lang="ko-KR" altLang="en-US" sz="1100">
              <a:latin typeface="KoPubWorld돋움체 Light"/>
              <a:ea typeface="KoPubWorld돋움체 Light"/>
              <a:cs typeface="KoPubWorld돋움체 Light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9"/>
          <a:srcRect/>
          <a:stretch>
            <a:fillRect/>
          </a:stretch>
        </p:blipFill>
        <p:spPr>
          <a:xfrm>
            <a:off x="8994022" y="3567317"/>
            <a:ext cx="885966" cy="219069"/>
          </a:xfrm>
          <a:prstGeom prst="rect">
            <a:avLst/>
          </a:prstGeom>
          <a:noFill/>
        </p:spPr>
      </p:pic>
      <p:sp>
        <p:nvSpPr>
          <p:cNvPr id="2" name="화살표: 오른쪽 1"/>
          <p:cNvSpPr/>
          <p:nvPr/>
        </p:nvSpPr>
        <p:spPr>
          <a:xfrm>
            <a:off x="6766868" y="4455149"/>
            <a:ext cx="826271" cy="220015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3939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2" name="그림 11" descr="스크린샷, 디자인, 램프, 예술이(가) 표시된 사진  자동 생성된 설명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8057678" y="3932313"/>
            <a:ext cx="859257" cy="859257"/>
          </a:xfrm>
          <a:prstGeom prst="rect">
            <a:avLst/>
          </a:prstGeom>
        </p:spPr>
      </p:pic>
      <p:pic>
        <p:nvPicPr>
          <p:cNvPr id="17" name="그림 16" descr="텍스트, 멀티미디어, 디스플레이 장치, 평판 디스플레이이(가) 표시된 사진  자동 생성된 설명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8801482" y="3838367"/>
            <a:ext cx="1217736" cy="101139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A0745722-C116-7D74-B0DC-AA91B708E5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606" y="3601333"/>
            <a:ext cx="3067743" cy="1924858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563992E1-7741-B3C3-4FE0-453D4B02B4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0676" y="3809071"/>
            <a:ext cx="2534580" cy="1530443"/>
          </a:xfrm>
          <a:prstGeom prst="rect">
            <a:avLst/>
          </a:prstGeom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36FD7493-0692-7219-B72C-A1D36CF55927}"/>
              </a:ext>
            </a:extLst>
          </p:cNvPr>
          <p:cNvCxnSpPr/>
          <p:nvPr/>
        </p:nvCxnSpPr>
        <p:spPr>
          <a:xfrm>
            <a:off x="570451" y="766052"/>
            <a:ext cx="10823510" cy="0"/>
          </a:xfrm>
          <a:prstGeom prst="line">
            <a:avLst/>
          </a:prstGeom>
          <a:ln w="15875">
            <a:solidFill>
              <a:srgbClr val="1E3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5BE2508-F2C2-CAFC-661C-3C8380DBDAE4}"/>
              </a:ext>
            </a:extLst>
          </p:cNvPr>
          <p:cNvSpPr txBox="1"/>
          <p:nvPr/>
        </p:nvSpPr>
        <p:spPr>
          <a:xfrm>
            <a:off x="570451" y="181277"/>
            <a:ext cx="70058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인공지능 모델 활용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BCBEB9A-E6A5-5DFE-DE7A-2F692434746E}"/>
              </a:ext>
            </a:extLst>
          </p:cNvPr>
          <p:cNvSpPr txBox="1"/>
          <p:nvPr/>
        </p:nvSpPr>
        <p:spPr>
          <a:xfrm>
            <a:off x="565710" y="1591140"/>
            <a:ext cx="11424118" cy="1304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  <a:defRPr/>
            </a:pPr>
            <a:r>
              <a:rPr lang="ko-KR" altLang="en-US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이미지에서 물체나 사람의 위치를 감지하는 </a:t>
            </a:r>
            <a:r>
              <a:rPr lang="en-US" altLang="ko-KR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2D Pose Estimation</a:t>
            </a:r>
            <a:r>
              <a:rPr lang="ko-KR" altLang="en-US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모델을 활용해 환자의 자세를 추정</a:t>
            </a:r>
            <a:endParaRPr lang="en-US" altLang="ko-KR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285750" indent="-28575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  <a:defRPr/>
            </a:pPr>
            <a:r>
              <a:rPr lang="en-US" altLang="ko-KR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PoseNet</a:t>
            </a:r>
            <a:r>
              <a:rPr lang="ko-KR" altLang="en-US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을 활용해 </a:t>
            </a:r>
            <a:r>
              <a:rPr lang="en-US" altLang="ko-KR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RGB</a:t>
            </a:r>
            <a:r>
              <a:rPr lang="ko-KR" altLang="en-US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이미지를 </a:t>
            </a:r>
            <a:r>
              <a:rPr lang="en-US" altLang="ko-KR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CNN </a:t>
            </a:r>
            <a:r>
              <a:rPr lang="ko-KR" altLang="en-US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모델의 입력으로 받아 결과로 관절 키포인트와 </a:t>
            </a:r>
            <a:r>
              <a:rPr lang="en-US" altLang="ko-KR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Confidence score</a:t>
            </a:r>
            <a:r>
              <a:rPr lang="ko-KR" altLang="en-US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를 리턴</a:t>
            </a:r>
            <a:endParaRPr lang="en-US" altLang="ko-KR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285750" indent="-28575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  <a:defRPr/>
            </a:pPr>
            <a:endParaRPr lang="en-US" altLang="ko-KR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8" name="모서리가 둥근 직사각형 19">
            <a:extLst>
              <a:ext uri="{FF2B5EF4-FFF2-40B4-BE49-F238E27FC236}">
                <a16:creationId xmlns:a16="http://schemas.microsoft.com/office/drawing/2014/main" id="{CF25D17D-EC90-2059-0655-E87683CF6B30}"/>
              </a:ext>
            </a:extLst>
          </p:cNvPr>
          <p:cNvSpPr/>
          <p:nvPr/>
        </p:nvSpPr>
        <p:spPr>
          <a:xfrm>
            <a:off x="456658" y="965331"/>
            <a:ext cx="5525548" cy="536029"/>
          </a:xfrm>
          <a:prstGeom prst="roundRect">
            <a:avLst>
              <a:gd name="adj" fmla="val 33943"/>
            </a:avLst>
          </a:prstGeom>
          <a:solidFill>
            <a:srgbClr val="393939"/>
          </a:solidFill>
          <a:ln w="3810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en-US" sz="2000">
                <a:solidFill>
                  <a:schemeClr val="bg1">
                    <a:lumMod val="9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Single 2D Pose Estimation </a:t>
            </a:r>
            <a:endParaRPr kumimoji="1" lang="ko-Kore-KR" altLang="en-US" sz="2000">
              <a:solidFill>
                <a:schemeClr val="bg1">
                  <a:lumMod val="9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BBA6B67D-DD0E-89D8-6AC6-BB321AFE4E19}"/>
              </a:ext>
            </a:extLst>
          </p:cNvPr>
          <p:cNvGrpSpPr/>
          <p:nvPr/>
        </p:nvGrpSpPr>
        <p:grpSpPr>
          <a:xfrm>
            <a:off x="253579" y="2990414"/>
            <a:ext cx="5906507" cy="3325582"/>
            <a:chOff x="6622330" y="510646"/>
            <a:chExt cx="5427486" cy="3040546"/>
          </a:xfrm>
        </p:grpSpPr>
        <p:sp>
          <p:nvSpPr>
            <p:cNvPr id="41" name="모서리가 둥근 직사각형 19">
              <a:extLst>
                <a:ext uri="{FF2B5EF4-FFF2-40B4-BE49-F238E27FC236}">
                  <a16:creationId xmlns:a16="http://schemas.microsoft.com/office/drawing/2014/main" id="{9D101A36-E6FB-5930-78DD-4179C1D82F1A}"/>
                </a:ext>
              </a:extLst>
            </p:cNvPr>
            <p:cNvSpPr/>
            <p:nvPr/>
          </p:nvSpPr>
          <p:spPr>
            <a:xfrm>
              <a:off x="6622330" y="807992"/>
              <a:ext cx="5427486" cy="2743200"/>
            </a:xfrm>
            <a:prstGeom prst="roundRect">
              <a:avLst>
                <a:gd name="adj" fmla="val 9063"/>
              </a:avLst>
            </a:prstGeom>
            <a:noFill/>
            <a:ln w="38100">
              <a:solidFill>
                <a:srgbClr val="04396C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DFD60A3B-FA95-0880-A9A0-69738ACCB4F0}"/>
                </a:ext>
              </a:extLst>
            </p:cNvPr>
            <p:cNvSpPr/>
            <p:nvPr/>
          </p:nvSpPr>
          <p:spPr>
            <a:xfrm>
              <a:off x="7345883" y="510646"/>
              <a:ext cx="3980380" cy="473032"/>
            </a:xfrm>
            <a:prstGeom prst="roundRect">
              <a:avLst>
                <a:gd name="adj" fmla="val 50000"/>
              </a:avLst>
            </a:prstGeom>
            <a:solidFill>
              <a:srgbClr val="0439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PoseNet Architecture </a:t>
              </a:r>
              <a:endParaRPr lang="ko-KR" altLang="en-US" sz="16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</p:grpSp>
      <p:sp>
        <p:nvSpPr>
          <p:cNvPr id="35" name="모서리가 둥근 직사각형 19">
            <a:extLst>
              <a:ext uri="{FF2B5EF4-FFF2-40B4-BE49-F238E27FC236}">
                <a16:creationId xmlns:a16="http://schemas.microsoft.com/office/drawing/2014/main" id="{DF40D7C6-C9B3-533B-CB4A-26B8A01EE8B0}"/>
              </a:ext>
            </a:extLst>
          </p:cNvPr>
          <p:cNvSpPr/>
          <p:nvPr/>
        </p:nvSpPr>
        <p:spPr>
          <a:xfrm>
            <a:off x="6299186" y="3329346"/>
            <a:ext cx="5690642" cy="3010806"/>
          </a:xfrm>
          <a:prstGeom prst="roundRect">
            <a:avLst>
              <a:gd name="adj" fmla="val 9063"/>
            </a:avLst>
          </a:prstGeom>
          <a:noFill/>
          <a:ln w="38100">
            <a:solidFill>
              <a:srgbClr val="04396C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3EBF3F97-44FF-0626-0090-92A5BAFE3C56}"/>
              </a:ext>
            </a:extLst>
          </p:cNvPr>
          <p:cNvSpPr/>
          <p:nvPr/>
        </p:nvSpPr>
        <p:spPr>
          <a:xfrm>
            <a:off x="7176290" y="2990461"/>
            <a:ext cx="3980380" cy="519177"/>
          </a:xfrm>
          <a:prstGeom prst="roundRect">
            <a:avLst>
              <a:gd name="adj" fmla="val 50000"/>
            </a:avLst>
          </a:prstGeom>
          <a:solidFill>
            <a:srgbClr val="0439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학습 데이터셋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1DB405-0FE5-0E1B-4F1C-93905D7FBE87}"/>
              </a:ext>
            </a:extLst>
          </p:cNvPr>
          <p:cNvSpPr txBox="1"/>
          <p:nvPr/>
        </p:nvSpPr>
        <p:spPr>
          <a:xfrm>
            <a:off x="6891591" y="3570840"/>
            <a:ext cx="4348049" cy="7117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실물 크기 마네킹을 활용해 구축한  </a:t>
            </a:r>
            <a:endParaRPr lang="en-US" altLang="ko-KR" sz="140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오픈 데이터셋을 활용해 모델 학습</a:t>
            </a:r>
            <a:endParaRPr lang="en-US" altLang="ko-KR" sz="140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2" name="화살표: 아래쪽 1">
            <a:extLst>
              <a:ext uri="{FF2B5EF4-FFF2-40B4-BE49-F238E27FC236}">
                <a16:creationId xmlns:a16="http://schemas.microsoft.com/office/drawing/2014/main" id="{290A9353-9AB4-0D09-8E00-6738C343659A}"/>
              </a:ext>
            </a:extLst>
          </p:cNvPr>
          <p:cNvSpPr/>
          <p:nvPr/>
        </p:nvSpPr>
        <p:spPr>
          <a:xfrm>
            <a:off x="8829675" y="4302554"/>
            <a:ext cx="323914" cy="271739"/>
          </a:xfrm>
          <a:prstGeom prst="downArrow">
            <a:avLst/>
          </a:prstGeom>
          <a:solidFill>
            <a:srgbClr val="418A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양쪽 대괄호 3">
            <a:extLst>
              <a:ext uri="{FF2B5EF4-FFF2-40B4-BE49-F238E27FC236}">
                <a16:creationId xmlns:a16="http://schemas.microsoft.com/office/drawing/2014/main" id="{1E2BA292-3F3D-0271-35D5-AD0C5AD581DC}"/>
              </a:ext>
            </a:extLst>
          </p:cNvPr>
          <p:cNvSpPr/>
          <p:nvPr/>
        </p:nvSpPr>
        <p:spPr>
          <a:xfrm>
            <a:off x="7030689" y="3651212"/>
            <a:ext cx="4069852" cy="601500"/>
          </a:xfrm>
          <a:prstGeom prst="bracketPair">
            <a:avLst>
              <a:gd name="adj" fmla="val 20642"/>
            </a:avLst>
          </a:prstGeom>
          <a:ln w="28575">
            <a:solidFill>
              <a:srgbClr val="3939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양쪽 대괄호 12">
            <a:extLst>
              <a:ext uri="{FF2B5EF4-FFF2-40B4-BE49-F238E27FC236}">
                <a16:creationId xmlns:a16="http://schemas.microsoft.com/office/drawing/2014/main" id="{2C58D486-22F8-348B-A5A0-6545A433A1BB}"/>
              </a:ext>
            </a:extLst>
          </p:cNvPr>
          <p:cNvSpPr/>
          <p:nvPr/>
        </p:nvSpPr>
        <p:spPr>
          <a:xfrm>
            <a:off x="6608768" y="4549386"/>
            <a:ext cx="5035836" cy="440117"/>
          </a:xfrm>
          <a:prstGeom prst="bracketPair">
            <a:avLst>
              <a:gd name="adj" fmla="val 20642"/>
            </a:avLst>
          </a:prstGeom>
          <a:ln w="28575">
            <a:solidFill>
              <a:srgbClr val="3939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40D5F6-2CC8-1DA1-9F8E-C4DDA457BBEC}"/>
              </a:ext>
            </a:extLst>
          </p:cNvPr>
          <p:cNvSpPr txBox="1"/>
          <p:nvPr/>
        </p:nvSpPr>
        <p:spPr>
          <a:xfrm>
            <a:off x="6805951" y="4574293"/>
            <a:ext cx="4641469" cy="3885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In-bed Pose Estimation: DL with Shallow Dataset </a:t>
            </a:r>
            <a:r>
              <a:rPr lang="ko-KR" altLang="en-US" sz="140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사용</a:t>
            </a:r>
            <a:endParaRPr lang="en-US" altLang="ko-KR" sz="140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B4916C0-E008-CCA5-F7CC-731F86596A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0479" y="5066769"/>
            <a:ext cx="4010271" cy="119611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7B5FA9B-7F74-1861-EE74-FAF088A429CE}"/>
              </a:ext>
            </a:extLst>
          </p:cNvPr>
          <p:cNvSpPr txBox="1"/>
          <p:nvPr/>
        </p:nvSpPr>
        <p:spPr>
          <a:xfrm>
            <a:off x="456658" y="5763189"/>
            <a:ext cx="54903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(1) Keypoint heatmap</a:t>
            </a:r>
            <a:r>
              <a:rPr lang="ko-KR" altLang="en-US" sz="120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lang="en-US" altLang="ko-KR" sz="120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(2) Short-range offsets (3) Mid-range pairwise offsets (4) Person segmentation maps (5) Long-range offsets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183A314-F7AC-859B-DF67-C731CBC90522}"/>
              </a:ext>
            </a:extLst>
          </p:cNvPr>
          <p:cNvSpPr txBox="1"/>
          <p:nvPr/>
        </p:nvSpPr>
        <p:spPr>
          <a:xfrm>
            <a:off x="456657" y="5539581"/>
            <a:ext cx="54903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CNN Model</a:t>
            </a:r>
            <a:r>
              <a:rPr lang="ko-KR" altLang="en-US" sz="1200" b="1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lang="en-US" altLang="ko-KR" sz="1200" b="1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Outputs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2945E84-F7BD-56E8-97D1-FEB9AC20917A}"/>
              </a:ext>
            </a:extLst>
          </p:cNvPr>
          <p:cNvSpPr/>
          <p:nvPr/>
        </p:nvSpPr>
        <p:spPr>
          <a:xfrm>
            <a:off x="811763" y="4989503"/>
            <a:ext cx="466531" cy="458936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2295333"/>
      </p:ext>
    </p:extLst>
  </p:cSld>
  <p:clrMapOvr>
    <a:masterClrMapping/>
  </p:clrMapOvr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570451" y="766052"/>
            <a:ext cx="10823510" cy="0"/>
          </a:xfrm>
          <a:prstGeom prst="line">
            <a:avLst/>
          </a:prstGeom>
          <a:ln w="15875">
            <a:solidFill>
              <a:srgbClr val="1e3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70451" y="181277"/>
            <a:ext cx="700583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>
                <a:latin typeface="KoPubWorld돋움체 Bold"/>
                <a:ea typeface="KoPubWorld돋움체 Bold"/>
                <a:cs typeface="KoPubWorld돋움체 Bold"/>
              </a:rPr>
              <a:t>인공지능 모델 활용</a:t>
            </a:r>
            <a:endParaRPr lang="ko-KR" altLang="en-US" sz="3200">
              <a:latin typeface="KoPubWorld돋움체 Bold"/>
              <a:ea typeface="KoPubWorld돋움체 Bold"/>
              <a:cs typeface="KoPubWorld돋움체 Bold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65710" y="1495890"/>
            <a:ext cx="10449221" cy="9025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ea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§"/>
              <a:defRPr/>
            </a:pPr>
            <a:r>
              <a:rPr lang="ko-KR" altLang="en-US">
                <a:latin typeface="KoPubWorld돋움체 Medium"/>
                <a:ea typeface="KoPubWorld돋움체 Medium"/>
                <a:cs typeface="KoPubWorld돋움체 Medium"/>
              </a:rPr>
              <a:t>시간별로 환자의 자세 좌표 데이터를 획득해 환자의 자세를 분석 </a:t>
            </a:r>
            <a:r>
              <a:rPr lang="en-US" altLang="ko-KR">
                <a:latin typeface="+mn-ea"/>
                <a:cs typeface="KoPubWorld돋움체 Medium"/>
              </a:rPr>
              <a:t> </a:t>
            </a:r>
            <a:endParaRPr lang="en-US" altLang="ko-KR">
              <a:latin typeface="+mn-ea"/>
              <a:cs typeface="KoPubWorld돋움체 Medium"/>
            </a:endParaRPr>
          </a:p>
          <a:p>
            <a:pPr marL="285750" indent="-285750" ea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§"/>
              <a:defRPr/>
            </a:pPr>
            <a:r>
              <a:rPr lang="ko-KR" altLang="en-US">
                <a:latin typeface="KoPubWorld돋움체 Medium"/>
                <a:ea typeface="KoPubWorld돋움체 Medium"/>
                <a:cs typeface="KoPubWorld돋움체 Medium"/>
              </a:rPr>
              <a:t>자세 변화가 없어</a:t>
            </a:r>
            <a:r>
              <a:rPr lang="ko-KR" altLang="en-US">
                <a:latin typeface="KoPubWorld돋움체 Bold"/>
                <a:ea typeface="KoPubWorld돋움체 Bold"/>
                <a:cs typeface="KoPubWorld돋움체 Medium"/>
              </a:rPr>
              <a:t> 장시간 체압이 가해진 특정 관절 부위를 탐지</a:t>
            </a:r>
            <a:r>
              <a:rPr lang="ko-KR" altLang="en-US">
                <a:latin typeface="KoPubWorld돋움체 Medium"/>
                <a:ea typeface="KoPubWorld돋움체 Medium"/>
                <a:cs typeface="KoPubWorld돋움체 Medium"/>
              </a:rPr>
              <a:t>하여 </a:t>
            </a:r>
            <a:r>
              <a:rPr lang="ko-KR" altLang="en-US">
                <a:latin typeface="KoPubWorld돋움체 Bold"/>
                <a:ea typeface="KoPubWorld돋움체 Bold"/>
                <a:cs typeface="KoPubWorld돋움체 Medium"/>
              </a:rPr>
              <a:t>간호 인력에게 알림을 제공</a:t>
            </a:r>
            <a:endParaRPr lang="ko-KR" altLang="en-US">
              <a:latin typeface="KoPubWorld돋움체 Bold"/>
              <a:ea typeface="KoPubWorld돋움체 Bold"/>
              <a:cs typeface="KoPubWorld돋움체 Medium"/>
            </a:endParaRPr>
          </a:p>
        </p:txBody>
      </p:sp>
      <p:sp>
        <p:nvSpPr>
          <p:cNvPr id="18" name="모서리가 둥근 직사각형 19"/>
          <p:cNvSpPr/>
          <p:nvPr/>
        </p:nvSpPr>
        <p:spPr>
          <a:xfrm>
            <a:off x="456658" y="965331"/>
            <a:ext cx="6258973" cy="536029"/>
          </a:xfrm>
          <a:prstGeom prst="roundRect">
            <a:avLst>
              <a:gd name="adj" fmla="val 33943"/>
            </a:avLst>
          </a:prstGeom>
          <a:solidFill>
            <a:srgbClr val="393939"/>
          </a:solidFill>
          <a:ln w="3810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kumimoji="1" lang="en-US" altLang="en-US" sz="2000">
                <a:solidFill>
                  <a:schemeClr val="bg1">
                    <a:lumMod val="95000"/>
                  </a:schemeClr>
                </a:solidFill>
                <a:latin typeface="KoPubWorld돋움체 Bold"/>
                <a:ea typeface="KoPubWorld돋움체 Bold"/>
                <a:cs typeface="KoPubWorld돋움체 Bold"/>
              </a:rPr>
              <a:t>2D Pose Estimation </a:t>
            </a:r>
            <a:r>
              <a:rPr kumimoji="1" lang="ko-KR" altLang="en-US" sz="2000">
                <a:solidFill>
                  <a:schemeClr val="bg1">
                    <a:lumMod val="95000"/>
                  </a:schemeClr>
                </a:solidFill>
                <a:latin typeface="KoPubWorld돋움체 Bold"/>
                <a:ea typeface="KoPubWorld돋움체 Bold"/>
                <a:cs typeface="KoPubWorld돋움체 Bold"/>
              </a:rPr>
              <a:t>모델</a:t>
            </a:r>
            <a:r>
              <a:rPr kumimoji="1" lang="en-US" altLang="ko-KR" sz="2000">
                <a:solidFill>
                  <a:schemeClr val="bg1">
                    <a:lumMod val="95000"/>
                  </a:schemeClr>
                </a:solidFill>
                <a:latin typeface="KoPubWorld돋움체 Bold"/>
                <a:ea typeface="KoPubWorld돋움체 Bold"/>
                <a:cs typeface="KoPubWorld돋움체 Bold"/>
              </a:rPr>
              <a:t>&amp;</a:t>
            </a:r>
            <a:r>
              <a:rPr kumimoji="1" lang="ko-KR" altLang="en-US" sz="2000">
                <a:solidFill>
                  <a:schemeClr val="bg1">
                    <a:lumMod val="95000"/>
                  </a:schemeClr>
                </a:solidFill>
                <a:latin typeface="KoPubWorld돋움체 Bold"/>
                <a:ea typeface="KoPubWorld돋움체 Bold"/>
                <a:cs typeface="KoPubWorld돋움체 Bold"/>
              </a:rPr>
              <a:t>인공지능 활용 모델 적용</a:t>
            </a:r>
            <a:endParaRPr kumimoji="1" lang="ko-KR" altLang="en-US" sz="2000">
              <a:solidFill>
                <a:schemeClr val="bg1">
                  <a:lumMod val="95000"/>
                </a:schemeClr>
              </a:solidFill>
              <a:latin typeface="KoPubWorld돋움체 Bold"/>
              <a:ea typeface="KoPubWorld돋움체 Bold"/>
              <a:cs typeface="KoPubWorld돋움체 Bold"/>
            </a:endParaRPr>
          </a:p>
        </p:txBody>
      </p:sp>
      <p:grpSp>
        <p:nvGrpSpPr>
          <p:cNvPr id="14" name="그룹 13"/>
          <p:cNvGrpSpPr>
            <a:grpSpLocks/>
          </p:cNvGrpSpPr>
          <p:nvPr/>
        </p:nvGrpSpPr>
        <p:grpSpPr>
          <a:xfrm rot="0">
            <a:off x="353356" y="2586445"/>
            <a:ext cx="6069462" cy="3349690"/>
            <a:chOff x="291115" y="3516787"/>
            <a:chExt cx="6069462" cy="3051965"/>
          </a:xfrm>
        </p:grpSpPr>
        <p:sp>
          <p:nvSpPr>
            <p:cNvPr id="20" name="TextBox 19"/>
            <p:cNvSpPr txBox="1"/>
            <p:nvPr/>
          </p:nvSpPr>
          <p:spPr>
            <a:xfrm>
              <a:off x="1933867" y="5509477"/>
              <a:ext cx="1412552" cy="3462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ko-KR" altLang="en-US" sz="1200">
                  <a:latin typeface="KoPubWorld돋움체 Light"/>
                  <a:ea typeface="KoPubWorld돋움체 Light"/>
                  <a:cs typeface="KoPubWorld돋움체 Light"/>
                </a:rPr>
                <a:t>인공지능 모델 연산 </a:t>
              </a:r>
              <a:endParaRPr lang="en-US" altLang="ko-KR" sz="1200">
                <a:latin typeface="KoPubWorld돋움체 Light"/>
                <a:ea typeface="KoPubWorld돋움체 Light"/>
                <a:cs typeface="KoPubWorld돋움체 Light"/>
              </a:endParaRPr>
            </a:p>
          </p:txBody>
        </p:sp>
        <p:pic>
          <p:nvPicPr>
            <p:cNvPr id="21" name="Picture 2" descr="Neural Network Icons - Free SVG &amp; PNG Neural Network Images - Noun Project"/>
            <p:cNvPicPr>
              <a:picLocks noChangeAspect="1" noChangeArrowheads="1"/>
            </p:cNvPicPr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2152092" y="4605501"/>
              <a:ext cx="1077100" cy="1077100"/>
            </a:xfrm>
            <a:prstGeom prst="rect">
              <a:avLst/>
            </a:prstGeom>
            <a:noFill/>
          </p:spPr>
        </p:pic>
        <p:pic>
          <p:nvPicPr>
            <p:cNvPr id="28" name="3D 모델 27" descr="Wooden Bed - Blank"/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01703" y="3908729"/>
              <a:ext cx="926927" cy="1637364"/>
            </a:xfrm>
            <a:prstGeom prst="rect">
              <a:avLst/>
            </a:prstGeom>
          </p:spPr>
        </p:pic>
        <p:pic>
          <p:nvPicPr>
            <p:cNvPr id="42" name="3D 모델 41" descr="Sitting Male 2"/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734178" y="4264914"/>
              <a:ext cx="661975" cy="963784"/>
            </a:xfrm>
            <a:prstGeom prst="rect">
              <a:avLst/>
            </a:prstGeom>
          </p:spPr>
        </p:pic>
        <p:sp>
          <p:nvSpPr>
            <p:cNvPr id="43" name="화살표: 오른쪽 42"/>
            <p:cNvSpPr/>
            <p:nvPr/>
          </p:nvSpPr>
          <p:spPr>
            <a:xfrm>
              <a:off x="1725993" y="4888009"/>
              <a:ext cx="236543" cy="20511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418a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419331" y="5701471"/>
              <a:ext cx="1606055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sz="1200">
                  <a:latin typeface="KoPubWorld돋움체 Light"/>
                  <a:ea typeface="KoPubWorld돋움체 Light"/>
                  <a:cs typeface="KoPubWorld돋움체 Light"/>
                </a:rPr>
                <a:t>카메라로 촬영한 </a:t>
              </a:r>
              <a:br>
                <a:rPr lang="en-US" altLang="ko-KR" sz="1200">
                  <a:latin typeface="KoPubWorld돋움체 Light"/>
                  <a:ea typeface="KoPubWorld돋움체 Light"/>
                  <a:cs typeface="KoPubWorld돋움체 Light"/>
                </a:rPr>
              </a:br>
              <a:r>
                <a:rPr lang="ko-KR" altLang="en-US" sz="1200">
                  <a:latin typeface="KoPubWorld돋움체 Light"/>
                  <a:ea typeface="KoPubWorld돋움체 Light"/>
                  <a:cs typeface="KoPubWorld돋움체 Light"/>
                </a:rPr>
                <a:t>환자 자세 이미지 입력</a:t>
              </a:r>
              <a:endParaRPr lang="en-US" altLang="ko-KR" sz="1200">
                <a:latin typeface="KoPubWorld돋움체 Light"/>
                <a:ea typeface="KoPubWorld돋움체 Light"/>
                <a:cs typeface="KoPubWorld돋움체 Light"/>
              </a:endParaRPr>
            </a:p>
          </p:txBody>
        </p:sp>
        <p:sp>
          <p:nvSpPr>
            <p:cNvPr id="49" name="직사각형 48"/>
            <p:cNvSpPr/>
            <p:nvPr/>
          </p:nvSpPr>
          <p:spPr>
            <a:xfrm>
              <a:off x="565710" y="4567516"/>
              <a:ext cx="1002207" cy="853674"/>
            </a:xfrm>
            <a:prstGeom prst="rect">
              <a:avLst/>
            </a:prstGeom>
            <a:noFill/>
            <a:ln w="317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pic>
          <p:nvPicPr>
            <p:cNvPr id="50" name="3D 모델 49" descr="Sitting Male 2"/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3875327" y="3990291"/>
              <a:ext cx="661974" cy="963783"/>
            </a:xfrm>
            <a:prstGeom prst="rect">
              <a:avLst/>
            </a:prstGeom>
          </p:spPr>
        </p:pic>
        <p:sp>
          <p:nvSpPr>
            <p:cNvPr id="52" name="직사각형 51"/>
            <p:cNvSpPr/>
            <p:nvPr/>
          </p:nvSpPr>
          <p:spPr>
            <a:xfrm>
              <a:off x="3706859" y="4317302"/>
              <a:ext cx="1002207" cy="853674"/>
            </a:xfrm>
            <a:prstGeom prst="rect">
              <a:avLst/>
            </a:prstGeom>
            <a:noFill/>
            <a:ln w="317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3366715" y="5350434"/>
              <a:ext cx="2684701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sz="1200">
                  <a:latin typeface="KoPubWorld돋움체 Light"/>
                  <a:ea typeface="KoPubWorld돋움체 Light"/>
                  <a:cs typeface="KoPubWorld돋움체 Light"/>
                </a:rPr>
                <a:t>환자 자세 추정된 결과를 </a:t>
              </a:r>
              <a:endParaRPr lang="ko-KR" altLang="en-US" sz="1200">
                <a:latin typeface="KoPubWorld돋움체 Light"/>
                <a:ea typeface="KoPubWorld돋움체 Light"/>
                <a:cs typeface="KoPubWorld돋움체 Light"/>
              </a:endParaRPr>
            </a:p>
            <a:p>
              <a:pPr algn="ctr">
                <a:defRPr/>
              </a:pPr>
              <a:r>
                <a:rPr lang="ko-KR" altLang="en-US" sz="1200">
                  <a:latin typeface="KoPubWorld돋움체 Light"/>
                  <a:ea typeface="KoPubWorld돋움체 Light"/>
                  <a:cs typeface="KoPubWorld돋움체 Light"/>
                </a:rPr>
                <a:t>입력 이미지에 매핑된 </a:t>
              </a:r>
              <a:r>
                <a:rPr lang="en-US" altLang="ko-KR" sz="1200">
                  <a:latin typeface="KoPubWorld돋움체 Light"/>
                  <a:ea typeface="KoPubWorld돋움체 Light"/>
                  <a:cs typeface="KoPubWorld돋움체 Light"/>
                </a:rPr>
                <a:t>2D </a:t>
              </a:r>
              <a:r>
                <a:rPr lang="ko-KR" altLang="en-US" sz="1200">
                  <a:latin typeface="KoPubWorld돋움체 Light"/>
                  <a:ea typeface="KoPubWorld돋움체 Light"/>
                  <a:cs typeface="KoPubWorld돋움체 Light"/>
                </a:rPr>
                <a:t>좌표로 출력  </a:t>
              </a:r>
              <a:endParaRPr lang="en-US" altLang="ko-KR" sz="1200">
                <a:latin typeface="KoPubWorld돋움체 Light"/>
                <a:ea typeface="KoPubWorld돋움체 Light"/>
                <a:cs typeface="KoPubWorld돋움체 Light"/>
              </a:endParaRPr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4829644" y="4320409"/>
              <a:ext cx="1002207" cy="853674"/>
            </a:xfrm>
            <a:prstGeom prst="rect">
              <a:avLst/>
            </a:prstGeom>
            <a:noFill/>
            <a:ln w="317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grpSp>
          <p:nvGrpSpPr>
            <p:cNvPr id="55" name="그룹 54"/>
            <p:cNvGrpSpPr/>
            <p:nvPr/>
          </p:nvGrpSpPr>
          <p:grpSpPr>
            <a:xfrm rot="0">
              <a:off x="5066391" y="4439205"/>
              <a:ext cx="474840" cy="609630"/>
              <a:chOff x="5532925" y="4243259"/>
              <a:chExt cx="474840" cy="609630"/>
            </a:xfrm>
          </p:grpSpPr>
          <p:cxnSp>
            <p:nvCxnSpPr>
              <p:cNvPr id="62" name="직선 연결선 61"/>
              <p:cNvCxnSpPr/>
              <p:nvPr/>
            </p:nvCxnSpPr>
            <p:spPr>
              <a:xfrm>
                <a:off x="5695724" y="4558815"/>
                <a:ext cx="98897" cy="84832"/>
              </a:xfrm>
              <a:prstGeom prst="line">
                <a:avLst/>
              </a:prstGeom>
              <a:ln w="2222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직선 연결선 62"/>
              <p:cNvCxnSpPr/>
              <p:nvPr/>
            </p:nvCxnSpPr>
            <p:spPr>
              <a:xfrm>
                <a:off x="5703051" y="4243259"/>
                <a:ext cx="0" cy="316022"/>
              </a:xfrm>
              <a:prstGeom prst="line">
                <a:avLst/>
              </a:prstGeom>
              <a:ln w="22225"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2" name="직선 연결선 3071"/>
              <p:cNvCxnSpPr/>
              <p:nvPr/>
            </p:nvCxnSpPr>
            <p:spPr>
              <a:xfrm flipH="1">
                <a:off x="5534754" y="4389500"/>
                <a:ext cx="169236" cy="84949"/>
              </a:xfrm>
              <a:prstGeom prst="line">
                <a:avLst/>
              </a:prstGeom>
              <a:ln w="222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3" name="직선 연결선 3072"/>
              <p:cNvCxnSpPr/>
              <p:nvPr/>
            </p:nvCxnSpPr>
            <p:spPr>
              <a:xfrm flipV="1">
                <a:off x="5532925" y="4448457"/>
                <a:ext cx="208774" cy="25992"/>
              </a:xfrm>
              <a:prstGeom prst="line">
                <a:avLst/>
              </a:prstGeom>
              <a:ln w="22225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75" name="직선 연결선 3074"/>
              <p:cNvCxnSpPr/>
              <p:nvPr/>
            </p:nvCxnSpPr>
            <p:spPr>
              <a:xfrm>
                <a:off x="5797673" y="4640107"/>
                <a:ext cx="38687" cy="212782"/>
              </a:xfrm>
              <a:prstGeom prst="line">
                <a:avLst/>
              </a:prstGeom>
              <a:ln w="22225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6" name="직선 연결선 3075"/>
              <p:cNvCxnSpPr/>
              <p:nvPr/>
            </p:nvCxnSpPr>
            <p:spPr>
              <a:xfrm>
                <a:off x="5718121" y="4555868"/>
                <a:ext cx="249197" cy="106558"/>
              </a:xfrm>
              <a:prstGeom prst="line">
                <a:avLst/>
              </a:prstGeom>
              <a:ln w="2222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7" name="직선 연결선 3076"/>
              <p:cNvCxnSpPr/>
              <p:nvPr/>
            </p:nvCxnSpPr>
            <p:spPr>
              <a:xfrm>
                <a:off x="5967318" y="4657841"/>
                <a:ext cx="40447" cy="170583"/>
              </a:xfrm>
              <a:prstGeom prst="line">
                <a:avLst/>
              </a:prstGeom>
              <a:ln w="22225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8" name="직선 연결선 3077"/>
              <p:cNvCxnSpPr/>
              <p:nvPr/>
            </p:nvCxnSpPr>
            <p:spPr>
              <a:xfrm>
                <a:off x="5698622" y="4383946"/>
                <a:ext cx="174694" cy="164908"/>
              </a:xfrm>
              <a:prstGeom prst="line">
                <a:avLst/>
              </a:prstGeom>
              <a:ln w="222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9" name="직선 연결선 3078"/>
              <p:cNvCxnSpPr/>
              <p:nvPr/>
            </p:nvCxnSpPr>
            <p:spPr>
              <a:xfrm flipV="1">
                <a:off x="5870418" y="4463617"/>
                <a:ext cx="125816" cy="86114"/>
              </a:xfrm>
              <a:prstGeom prst="line">
                <a:avLst/>
              </a:prstGeom>
              <a:ln w="22225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6" name="TextBox 55"/>
            <p:cNvSpPr txBox="1"/>
            <p:nvPr/>
          </p:nvSpPr>
          <p:spPr>
            <a:xfrm>
              <a:off x="2999204" y="5875315"/>
              <a:ext cx="3361372" cy="24722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endParaRPr lang="en-US" altLang="ko-KR" sz="1200">
                <a:latin typeface="KoPubWorld돋움체 Light"/>
                <a:ea typeface="KoPubWorld돋움체 Light"/>
                <a:cs typeface="KoPubWorld돋움체 Light"/>
              </a:endParaRPr>
            </a:p>
          </p:txBody>
        </p:sp>
        <p:sp>
          <p:nvSpPr>
            <p:cNvPr id="57" name="모서리가 둥근 직사각형 19"/>
            <p:cNvSpPr/>
            <p:nvPr/>
          </p:nvSpPr>
          <p:spPr>
            <a:xfrm>
              <a:off x="291115" y="3825551"/>
              <a:ext cx="5848423" cy="2743201"/>
            </a:xfrm>
            <a:prstGeom prst="roundRect">
              <a:avLst>
                <a:gd name="adj" fmla="val 9063"/>
              </a:avLst>
            </a:prstGeom>
            <a:noFill/>
            <a:ln w="38100">
              <a:solidFill>
                <a:srgbClr val="04396c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kumimoji="1" lang="ko-Kore-KR" altLang="en-US"/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1665121" y="4512602"/>
              <a:ext cx="1871474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1050">
                  <a:latin typeface="KoPubWorld돋움체 Light"/>
                  <a:ea typeface="KoPubWorld돋움체 Light"/>
                  <a:cs typeface="KoPubWorld돋움체 Light"/>
                </a:rPr>
                <a:t>Deep</a:t>
              </a:r>
              <a:r>
                <a:rPr lang="ko-KR" altLang="en-US" sz="1050">
                  <a:latin typeface="KoPubWorld돋움체 Light"/>
                  <a:ea typeface="KoPubWorld돋움체 Light"/>
                  <a:cs typeface="KoPubWorld돋움체 Light"/>
                </a:rPr>
                <a:t> </a:t>
              </a:r>
              <a:r>
                <a:rPr lang="en-US" altLang="ko-KR" sz="1050">
                  <a:latin typeface="KoPubWorld돋움체 Light"/>
                  <a:ea typeface="KoPubWorld돋움체 Light"/>
                  <a:cs typeface="KoPubWorld돋움체 Light"/>
                </a:rPr>
                <a:t>Learning Model  </a:t>
              </a:r>
              <a:endParaRPr lang="ko-KR" altLang="en-US" sz="1050">
                <a:latin typeface="KoPubWorld돋움체 Light"/>
                <a:ea typeface="KoPubWorld돋움체 Light"/>
                <a:cs typeface="KoPubWorld돋움체 Light"/>
              </a:endParaRPr>
            </a:p>
          </p:txBody>
        </p:sp>
        <p:pic>
          <p:nvPicPr>
            <p:cNvPr id="59" name="그래픽 58" descr="인공 지능 단색으로 채워진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2366385" y="4139717"/>
              <a:ext cx="375609" cy="375609"/>
            </a:xfrm>
            <a:prstGeom prst="rect">
              <a:avLst/>
            </a:prstGeom>
          </p:spPr>
        </p:pic>
        <p:sp>
          <p:nvSpPr>
            <p:cNvPr id="60" name="사각형: 둥근 모서리 59"/>
            <p:cNvSpPr/>
            <p:nvPr/>
          </p:nvSpPr>
          <p:spPr>
            <a:xfrm>
              <a:off x="1326000" y="3516787"/>
              <a:ext cx="3980380" cy="473032"/>
            </a:xfrm>
            <a:prstGeom prst="roundRect">
              <a:avLst>
                <a:gd name="adj" fmla="val 50000"/>
              </a:avLst>
            </a:prstGeom>
            <a:solidFill>
              <a:srgbClr val="0439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600">
                  <a:latin typeface="KoPubWorld돋움체 Medium"/>
                  <a:ea typeface="KoPubWorld돋움체 Medium"/>
                  <a:cs typeface="KoPubWorld돋움체 Medium"/>
                </a:rPr>
                <a:t>2D Estimation </a:t>
              </a:r>
              <a:r>
                <a:rPr lang="ko-KR" altLang="en-US" sz="1600">
                  <a:latin typeface="KoPubWorld돋움체 Medium"/>
                  <a:ea typeface="KoPubWorld돋움체 Medium"/>
                  <a:cs typeface="KoPubWorld돋움체 Medium"/>
                </a:rPr>
                <a:t>모델의 입출력 </a:t>
              </a:r>
              <a:endParaRPr lang="ko-KR" altLang="en-US" sz="1600">
                <a:latin typeface="KoPubWorld돋움체 Medium"/>
                <a:ea typeface="KoPubWorld돋움체 Medium"/>
                <a:cs typeface="KoPubWorld돋움체 Medium"/>
              </a:endParaRPr>
            </a:p>
          </p:txBody>
        </p:sp>
        <p:sp>
          <p:nvSpPr>
            <p:cNvPr id="61" name="화살표: 오른쪽 60"/>
            <p:cNvSpPr/>
            <p:nvPr/>
          </p:nvSpPr>
          <p:spPr>
            <a:xfrm>
              <a:off x="3305340" y="4884101"/>
              <a:ext cx="236543" cy="20511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418a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6220" name="화살표: 오른쪽 60"/>
          <p:cNvSpPr/>
          <p:nvPr/>
        </p:nvSpPr>
        <p:spPr>
          <a:xfrm>
            <a:off x="9596932" y="4337968"/>
            <a:ext cx="236543" cy="225118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18a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221" name="모서리가 둥근 직사각형 19"/>
          <p:cNvSpPr/>
          <p:nvPr/>
        </p:nvSpPr>
        <p:spPr>
          <a:xfrm>
            <a:off x="6300949" y="2920999"/>
            <a:ext cx="5571217" cy="3057469"/>
          </a:xfrm>
          <a:prstGeom prst="roundRect">
            <a:avLst>
              <a:gd name="adj" fmla="val 9063"/>
            </a:avLst>
          </a:prstGeom>
          <a:noFill/>
          <a:ln w="38100">
            <a:solidFill>
              <a:srgbClr val="04396c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/>
          </a:p>
        </p:txBody>
      </p:sp>
      <p:sp>
        <p:nvSpPr>
          <p:cNvPr id="6222" name="사각형: 둥근 모서리 33"/>
          <p:cNvSpPr/>
          <p:nvPr/>
        </p:nvSpPr>
        <p:spPr>
          <a:xfrm>
            <a:off x="7137295" y="2638791"/>
            <a:ext cx="4106031" cy="519177"/>
          </a:xfrm>
          <a:prstGeom prst="roundRect">
            <a:avLst>
              <a:gd name="adj" fmla="val 50000"/>
            </a:avLst>
          </a:prstGeom>
          <a:solidFill>
            <a:srgbClr val="0439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600">
                <a:latin typeface="KoPubWorld돋움체 Medium"/>
                <a:ea typeface="KoPubWorld돋움체 Medium"/>
                <a:cs typeface="KoPubWorld돋움체 Medium"/>
              </a:rPr>
              <a:t>인공지능 활용 모델 적용</a:t>
            </a:r>
            <a:endParaRPr lang="ko-KR" altLang="en-US" sz="1600">
              <a:latin typeface="KoPubWorld돋움체 Medium"/>
              <a:ea typeface="KoPubWorld돋움체 Medium"/>
              <a:cs typeface="KoPubWorld돋움체 Medium"/>
            </a:endParaRPr>
          </a:p>
        </p:txBody>
      </p:sp>
      <p:pic>
        <p:nvPicPr>
          <p:cNvPr id="6223" name="그림 3" descr="스크린샷, 전자제품, 실내, 예술이(가) 표시된 사진  자동 생성된 설명"/>
          <p:cNvPicPr>
            <a:picLocks noChangeAspect="1"/>
          </p:cNvPicPr>
          <p:nvPr/>
        </p:nvPicPr>
        <p:blipFill rotWithShape="1">
          <a:blip r:embed="rId7"/>
          <a:srcRect r="39510"/>
          <a:stretch>
            <a:fillRect/>
          </a:stretch>
        </p:blipFill>
        <p:spPr>
          <a:xfrm rot="5400000">
            <a:off x="6801778" y="3033442"/>
            <a:ext cx="2303194" cy="2855623"/>
          </a:xfrm>
          <a:prstGeom prst="rect">
            <a:avLst/>
          </a:prstGeom>
        </p:spPr>
      </p:pic>
      <p:sp>
        <p:nvSpPr>
          <p:cNvPr id="6224" name="TextBox 2"/>
          <p:cNvSpPr txBox="1"/>
          <p:nvPr/>
        </p:nvSpPr>
        <p:spPr>
          <a:xfrm>
            <a:off x="6448502" y="5666395"/>
            <a:ext cx="2964273" cy="2467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050">
                <a:latin typeface="KoPubWorld돋움체 Light"/>
                <a:ea typeface="KoPubWorld돋움체 Light"/>
                <a:cs typeface="KoPubWorld돋움체 Light"/>
              </a:rPr>
              <a:t>실시간 자세 추론</a:t>
            </a:r>
            <a:endParaRPr lang="ko-KR" altLang="en-US" sz="1050">
              <a:latin typeface="KoPubWorld돋움체 Light"/>
              <a:ea typeface="KoPubWorld돋움체 Light"/>
              <a:cs typeface="KoPubWorld돋움체 Light"/>
            </a:endParaRPr>
          </a:p>
        </p:txBody>
      </p:sp>
      <p:sp>
        <p:nvSpPr>
          <p:cNvPr id="6225" name="직사각형 53"/>
          <p:cNvSpPr/>
          <p:nvPr/>
        </p:nvSpPr>
        <p:spPr>
          <a:xfrm>
            <a:off x="4891885" y="3468462"/>
            <a:ext cx="1002207" cy="936951"/>
          </a:xfrm>
          <a:prstGeom prst="rect">
            <a:avLst/>
          </a:prstGeom>
          <a:noFill/>
          <a:ln w="317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6226" name="직선 연결선 61"/>
          <p:cNvCxnSpPr/>
          <p:nvPr/>
        </p:nvCxnSpPr>
        <p:spPr>
          <a:xfrm>
            <a:off x="5291431" y="3945186"/>
            <a:ext cx="98897" cy="93107"/>
          </a:xfrm>
          <a:prstGeom prst="line">
            <a:avLst/>
          </a:prstGeom>
          <a:ln w="2222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27" name="직선 연결선 62"/>
          <p:cNvCxnSpPr/>
          <p:nvPr/>
        </p:nvCxnSpPr>
        <p:spPr>
          <a:xfrm>
            <a:off x="5298758" y="3598847"/>
            <a:ext cx="0" cy="346850"/>
          </a:xfrm>
          <a:prstGeom prst="line">
            <a:avLst/>
          </a:prstGeom>
          <a:ln w="2222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28" name="직선 연결선 3072"/>
          <p:cNvCxnSpPr/>
          <p:nvPr/>
        </p:nvCxnSpPr>
        <p:spPr>
          <a:xfrm flipV="1">
            <a:off x="6462132" y="4808313"/>
            <a:ext cx="208774" cy="28527"/>
          </a:xfrm>
          <a:prstGeom prst="line">
            <a:avLst/>
          </a:prstGeom>
          <a:ln w="2222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29" name="직선 연결선 3074"/>
          <p:cNvCxnSpPr/>
          <p:nvPr/>
        </p:nvCxnSpPr>
        <p:spPr>
          <a:xfrm>
            <a:off x="5393380" y="4034409"/>
            <a:ext cx="38687" cy="233539"/>
          </a:xfrm>
          <a:prstGeom prst="line">
            <a:avLst/>
          </a:prstGeom>
          <a:ln w="2222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30" name="직선 연결선 3075"/>
          <p:cNvCxnSpPr/>
          <p:nvPr/>
        </p:nvCxnSpPr>
        <p:spPr>
          <a:xfrm>
            <a:off x="5313828" y="3941952"/>
            <a:ext cx="249197" cy="116952"/>
          </a:xfrm>
          <a:prstGeom prst="line">
            <a:avLst/>
          </a:prstGeom>
          <a:ln w="2222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31" name="직선 연결선 3076"/>
          <p:cNvCxnSpPr/>
          <p:nvPr/>
        </p:nvCxnSpPr>
        <p:spPr>
          <a:xfrm>
            <a:off x="5563025" y="4053873"/>
            <a:ext cx="40447" cy="187223"/>
          </a:xfrm>
          <a:prstGeom prst="line">
            <a:avLst/>
          </a:prstGeom>
          <a:ln w="2222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32" name="직선 연결선 3077"/>
          <p:cNvCxnSpPr/>
          <p:nvPr/>
        </p:nvCxnSpPr>
        <p:spPr>
          <a:xfrm>
            <a:off x="5294329" y="3753259"/>
            <a:ext cx="174694" cy="180995"/>
          </a:xfrm>
          <a:prstGeom prst="line">
            <a:avLst/>
          </a:prstGeom>
          <a:ln w="222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33" name="직선 연결선 3078"/>
          <p:cNvCxnSpPr/>
          <p:nvPr/>
        </p:nvCxnSpPr>
        <p:spPr>
          <a:xfrm flipV="1">
            <a:off x="5466125" y="3840702"/>
            <a:ext cx="125816" cy="94514"/>
          </a:xfrm>
          <a:prstGeom prst="line">
            <a:avLst/>
          </a:prstGeom>
          <a:ln w="2222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35" name="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0125858" y="3601544"/>
            <a:ext cx="1139111" cy="1136359"/>
          </a:xfrm>
          <a:prstGeom prst="rect">
            <a:avLst/>
          </a:prstGeom>
        </p:spPr>
      </p:pic>
      <p:sp>
        <p:nvSpPr>
          <p:cNvPr id="6237" name=""/>
          <p:cNvSpPr txBox="1"/>
          <p:nvPr/>
        </p:nvSpPr>
        <p:spPr>
          <a:xfrm>
            <a:off x="7705724" y="4852035"/>
            <a:ext cx="6096000" cy="641985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defRPr/>
            </a:pPr>
            <a:r>
              <a:rPr lang="en-US" altLang="ko-KR" sz="1200">
                <a:latin typeface="KoPubWorld돋움체 Light"/>
                <a:ea typeface="KoPubWorld돋움체 Light"/>
                <a:cs typeface="KoPubWorld돋움체 Light"/>
              </a:rPr>
              <a:t>2D</a:t>
            </a:r>
            <a:r>
              <a:rPr lang="ko-KR" altLang="en-US" sz="1200">
                <a:latin typeface="KoPubWorld돋움체 Light"/>
                <a:ea typeface="KoPubWorld돋움체 Light"/>
                <a:cs typeface="KoPubWorld돋움체 Light"/>
              </a:rPr>
              <a:t> 좌표를 </a:t>
            </a:r>
            <a:r>
              <a:rPr lang="en-US" altLang="ko-KR" sz="1200">
                <a:latin typeface="KoPubWorld돋움체 Light"/>
                <a:ea typeface="KoPubWorld돋움체 Light"/>
                <a:cs typeface="KoPubWorld돋움체 Light"/>
              </a:rPr>
              <a:t>Parsing</a:t>
            </a:r>
            <a:r>
              <a:rPr lang="ko-KR" altLang="en-US" sz="1200">
                <a:latin typeface="KoPubWorld돋움체 Light"/>
                <a:ea typeface="KoPubWorld돋움체 Light"/>
                <a:cs typeface="KoPubWorld돋움체 Light"/>
              </a:rPr>
              <a:t>하여 </a:t>
            </a:r>
            <a:endParaRPr lang="ko-KR" altLang="en-US" sz="1200">
              <a:latin typeface="KoPubWorld돋움체 Light"/>
              <a:ea typeface="KoPubWorld돋움체 Light"/>
              <a:cs typeface="KoPubWorld돋움체 Light"/>
            </a:endParaRPr>
          </a:p>
          <a:p>
            <a:pPr algn="ctr">
              <a:defRPr/>
            </a:pPr>
            <a:r>
              <a:rPr lang="ko-KR" altLang="en-US" sz="1200">
                <a:latin typeface="KoPubWorld돋움체 Light"/>
                <a:ea typeface="KoPubWorld돋움체 Light"/>
                <a:cs typeface="KoPubWorld돋움체 Light"/>
              </a:rPr>
              <a:t>스켈레톤</a:t>
            </a:r>
            <a:r>
              <a:rPr lang="en-US" altLang="ko-KR" sz="1200">
                <a:latin typeface="KoPubWorld돋움체 Light"/>
                <a:ea typeface="KoPubWorld돋움체 Light"/>
                <a:cs typeface="KoPubWorld돋움체 Light"/>
              </a:rPr>
              <a:t>(Skeleton) </a:t>
            </a:r>
            <a:r>
              <a:rPr lang="ko-KR" altLang="en-US" sz="1200">
                <a:latin typeface="KoPubWorld돋움체 Light"/>
                <a:ea typeface="KoPubWorld돋움체 Light"/>
                <a:cs typeface="KoPubWorld돋움체 Light"/>
              </a:rPr>
              <a:t>형식으로</a:t>
            </a:r>
            <a:endParaRPr lang="ko-KR" altLang="en-US" sz="1200">
              <a:latin typeface="KoPubWorld돋움체 Light"/>
              <a:ea typeface="KoPubWorld돋움체 Light"/>
              <a:cs typeface="KoPubWorld돋움체 Light"/>
            </a:endParaRPr>
          </a:p>
          <a:p>
            <a:pPr algn="ctr">
              <a:defRPr/>
            </a:pPr>
            <a:r>
              <a:rPr lang="ko-KR" altLang="en-US" sz="1200">
                <a:latin typeface="KoPubWorld돋움체 Light"/>
                <a:ea typeface="KoPubWorld돋움체 Light"/>
                <a:cs typeface="KoPubWorld돋움체 Light"/>
              </a:rPr>
              <a:t>시각화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570451" y="766052"/>
            <a:ext cx="10823510" cy="0"/>
          </a:xfrm>
          <a:prstGeom prst="line">
            <a:avLst/>
          </a:prstGeom>
          <a:ln w="15875">
            <a:solidFill>
              <a:srgbClr val="1e3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70451" y="181277"/>
            <a:ext cx="685671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>
                <a:latin typeface="KoPubWorld돋움체 Bold"/>
                <a:ea typeface="KoPubWorld돋움체 Bold"/>
                <a:cs typeface="KoPubWorld돋움체 Bold"/>
              </a:rPr>
              <a:t>모듈 임베딩 및 통신 </a:t>
            </a:r>
            <a:endParaRPr lang="ko-KR" altLang="en-US" sz="3200">
              <a:latin typeface="KoPubWorld돋움체 Bold"/>
              <a:ea typeface="KoPubWorld돋움체 Bold"/>
              <a:cs typeface="KoPubWorld돋움체 Bold"/>
            </a:endParaRPr>
          </a:p>
        </p:txBody>
      </p:sp>
      <p:sp>
        <p:nvSpPr>
          <p:cNvPr id="18" name="모서리가 둥근 직사각형 19"/>
          <p:cNvSpPr/>
          <p:nvPr/>
        </p:nvSpPr>
        <p:spPr>
          <a:xfrm>
            <a:off x="456658" y="965331"/>
            <a:ext cx="5525548" cy="536029"/>
          </a:xfrm>
          <a:prstGeom prst="roundRect">
            <a:avLst>
              <a:gd name="adj" fmla="val 33943"/>
            </a:avLst>
          </a:prstGeom>
          <a:solidFill>
            <a:srgbClr val="393939"/>
          </a:solidFill>
          <a:ln w="3810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kumimoji="1" lang="ko-KR" altLang="en-US" sz="2000">
                <a:solidFill>
                  <a:schemeClr val="bg1">
                    <a:lumMod val="95000"/>
                  </a:schemeClr>
                </a:solidFill>
                <a:latin typeface="KoPubWorld돋움체 Bold"/>
                <a:ea typeface="KoPubWorld돋움체 Bold"/>
                <a:cs typeface="KoPubWorld돋움체 Bold"/>
              </a:rPr>
              <a:t>데이터 파이프라인 구성</a:t>
            </a:r>
            <a:endParaRPr kumimoji="1" lang="ko-Kore-KR" altLang="en-US" sz="2000">
              <a:solidFill>
                <a:schemeClr val="bg1">
                  <a:lumMod val="95000"/>
                </a:schemeClr>
              </a:solidFill>
              <a:latin typeface="KoPubWorld돋움체 Bold"/>
              <a:ea typeface="KoPubWorld돋움체 Bold"/>
              <a:cs typeface="KoPubWorld돋움체 Bold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69699" y="1458096"/>
            <a:ext cx="11673132" cy="130420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285750" indent="-285750" ea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§"/>
              <a:defRPr/>
            </a:pPr>
            <a:r>
              <a:rPr lang="ko-KR" altLang="en-US">
                <a:latin typeface="KoPubWorld돋움체 Medium"/>
                <a:ea typeface="KoPubWorld돋움체 Medium"/>
                <a:cs typeface="KoPubWorld돋움체 Medium"/>
              </a:rPr>
              <a:t>메인 서버는 </a:t>
            </a:r>
            <a:r>
              <a:rPr lang="en-US" altLang="ko-KR">
                <a:latin typeface="KoPubWorld돋움체 Medium"/>
                <a:ea typeface="KoPubWorld돋움체 Medium"/>
                <a:cs typeface="KoPubWorld돋움체 Medium"/>
              </a:rPr>
              <a:t>Docker</a:t>
            </a:r>
            <a:r>
              <a:rPr lang="ko-KR" altLang="en-US">
                <a:latin typeface="KoPubWorld돋움체 Medium"/>
                <a:ea typeface="KoPubWorld돋움체 Medium"/>
                <a:cs typeface="KoPubWorld돋움체 Medium"/>
              </a:rPr>
              <a:t>를</a:t>
            </a:r>
            <a:r>
              <a:rPr lang="en-US" altLang="ko-KR">
                <a:latin typeface="KoPubWorld돋움체 Medium"/>
                <a:ea typeface="KoPubWorld돋움체 Medium"/>
                <a:cs typeface="KoPubWorld돋움체 Medium"/>
              </a:rPr>
              <a:t> </a:t>
            </a:r>
            <a:r>
              <a:rPr lang="ko-KR" altLang="en-US">
                <a:latin typeface="KoPubWorld돋움체 Medium"/>
                <a:ea typeface="KoPubWorld돋움체 Medium"/>
                <a:cs typeface="KoPubWorld돋움체 Medium"/>
              </a:rPr>
              <a:t>기반으로 </a:t>
            </a:r>
            <a:r>
              <a:rPr lang="en-US" altLang="ko-KR">
                <a:latin typeface="KoPubWorld돋움체 Medium"/>
                <a:ea typeface="KoPubWorld돋움체 Medium"/>
                <a:cs typeface="KoPubWorld돋움체 Medium"/>
              </a:rPr>
              <a:t>Node.js</a:t>
            </a:r>
            <a:r>
              <a:rPr lang="ko-KR" altLang="en-US">
                <a:latin typeface="KoPubWorld돋움체 Medium"/>
                <a:ea typeface="KoPubWorld돋움체 Medium"/>
                <a:cs typeface="KoPubWorld돋움체 Medium"/>
              </a:rPr>
              <a:t>와 </a:t>
            </a:r>
            <a:r>
              <a:rPr lang="en-US" altLang="ko-KR">
                <a:latin typeface="KoPubWorld돋움체 Medium"/>
                <a:ea typeface="KoPubWorld돋움체 Medium"/>
                <a:cs typeface="KoPubWorld돋움체 Medium"/>
              </a:rPr>
              <a:t>Express</a:t>
            </a:r>
            <a:r>
              <a:rPr lang="ko-KR" altLang="en-US">
                <a:latin typeface="KoPubWorld돋움체 Medium"/>
                <a:ea typeface="KoPubWorld돋움체 Medium"/>
                <a:cs typeface="KoPubWorld돋움체 Medium"/>
              </a:rPr>
              <a:t>를 사용해 간단한 웹서버를 제작해 구현</a:t>
            </a:r>
            <a:endParaRPr lang="ko-KR" altLang="en-US">
              <a:latin typeface="KoPubWorld돋움체 Medium"/>
              <a:ea typeface="KoPubWorld돋움체 Medium"/>
              <a:cs typeface="KoPubWorld돋움체 Medium"/>
            </a:endParaRPr>
          </a:p>
          <a:p>
            <a:pPr marL="285750" indent="-285750" ea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§"/>
              <a:defRPr/>
            </a:pPr>
            <a:r>
              <a:rPr lang="ko-KR" altLang="en-US">
                <a:latin typeface="KoPubWorld돋움체 Medium"/>
                <a:ea typeface="KoPubWorld돋움체 Medium"/>
                <a:cs typeface="KoPubWorld돋움체 Medium"/>
              </a:rPr>
              <a:t>데이터베이스는 </a:t>
            </a:r>
            <a:r>
              <a:rPr lang="en-US" altLang="ko-KR">
                <a:latin typeface="KoPubWorld돋움체 Medium"/>
                <a:ea typeface="KoPubWorld돋움체 Medium"/>
                <a:cs typeface="KoPubWorld돋움체 Medium"/>
              </a:rPr>
              <a:t>PostgreSQL</a:t>
            </a:r>
            <a:r>
              <a:rPr lang="ko-KR" altLang="en-US">
                <a:latin typeface="KoPubWorld돋움체 Medium"/>
                <a:ea typeface="KoPubWorld돋움체 Medium"/>
                <a:cs typeface="KoPubWorld돋움체 Medium"/>
              </a:rPr>
              <a:t>를 사용하고 좌표 데이터를 </a:t>
            </a:r>
            <a:r>
              <a:rPr lang="en-US" altLang="ko-KR">
                <a:latin typeface="KoPubWorld돋움체 Medium"/>
                <a:ea typeface="KoPubWorld돋움체 Medium"/>
                <a:cs typeface="KoPubWorld돋움체 Medium"/>
              </a:rPr>
              <a:t>JSON </a:t>
            </a:r>
            <a:r>
              <a:rPr lang="ko-KR" altLang="en-US">
                <a:latin typeface="KoPubWorld돋움체 Medium"/>
                <a:ea typeface="KoPubWorld돋움체 Medium"/>
                <a:cs typeface="KoPubWorld돋움체 Medium"/>
              </a:rPr>
              <a:t>형태로 파싱하여 저장함</a:t>
            </a:r>
            <a:endParaRPr lang="ko-KR" altLang="en-US">
              <a:latin typeface="KoPubWorld돋움체 Medium"/>
              <a:ea typeface="KoPubWorld돋움체 Medium"/>
              <a:cs typeface="KoPubWorld돋움체 Medium"/>
            </a:endParaRPr>
          </a:p>
          <a:p>
            <a:pPr marL="285750" indent="-285750" ea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§"/>
              <a:defRPr/>
            </a:pPr>
            <a:r>
              <a:rPr lang="en-US" altLang="ko-KR">
                <a:latin typeface="KoPubWorld돋움체 Medium"/>
                <a:ea typeface="KoPubWorld돋움체 Medium"/>
                <a:cs typeface="KoPubWorld돋움체 Medium"/>
              </a:rPr>
              <a:t>webOS App</a:t>
            </a:r>
            <a:r>
              <a:rPr lang="ko-KR" altLang="en-US">
                <a:latin typeface="KoPubWorld돋움체 Medium"/>
                <a:ea typeface="KoPubWorld돋움체 Medium"/>
                <a:cs typeface="KoPubWorld돋움체 Medium"/>
              </a:rPr>
              <a:t>은 기본 탑재 모듈을 통해 사용자의 입력을 처리하고 서버에서 받은 데이터를 시각화해 사용자 경험을 향상</a:t>
            </a:r>
            <a:endParaRPr lang="en-US" altLang="ko-KR">
              <a:latin typeface="KoPubWorld돋움체 Medium"/>
              <a:ea typeface="KoPubWorld돋움체 Medium"/>
              <a:cs typeface="KoPubWorld돋움체 Medium"/>
            </a:endParaRPr>
          </a:p>
        </p:txBody>
      </p:sp>
      <p:sp>
        <p:nvSpPr>
          <p:cNvPr id="3" name="모서리가 둥근 직사각형 19"/>
          <p:cNvSpPr/>
          <p:nvPr/>
        </p:nvSpPr>
        <p:spPr>
          <a:xfrm>
            <a:off x="365418" y="3048000"/>
            <a:ext cx="5708800" cy="3523137"/>
          </a:xfrm>
          <a:prstGeom prst="roundRect">
            <a:avLst>
              <a:gd name="adj" fmla="val 9063"/>
            </a:avLst>
          </a:prstGeom>
          <a:noFill/>
          <a:ln w="38100">
            <a:solidFill>
              <a:srgbClr val="04396c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/>
          </a:p>
        </p:txBody>
      </p:sp>
      <p:sp>
        <p:nvSpPr>
          <p:cNvPr id="4" name="사각형: 둥근 모서리 3"/>
          <p:cNvSpPr/>
          <p:nvPr/>
        </p:nvSpPr>
        <p:spPr>
          <a:xfrm>
            <a:off x="1166416" y="2911842"/>
            <a:ext cx="4106031" cy="519177"/>
          </a:xfrm>
          <a:prstGeom prst="roundRect">
            <a:avLst>
              <a:gd name="adj" fmla="val 50000"/>
            </a:avLst>
          </a:prstGeom>
          <a:solidFill>
            <a:srgbClr val="0439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600">
                <a:latin typeface="KoPubWorld돋움체 Medium"/>
                <a:ea typeface="KoPubWorld돋움체 Medium"/>
                <a:cs typeface="KoPubWorld돋움체 Medium"/>
              </a:rPr>
              <a:t>메인 서버 구성과 데이터 통신 프로토콜</a:t>
            </a:r>
            <a:endParaRPr lang="ko-KR" altLang="en-US" sz="1600">
              <a:latin typeface="KoPubWorld돋움체 Medium"/>
              <a:ea typeface="KoPubWorld돋움체 Medium"/>
              <a:cs typeface="KoPubWorld돋움체 Medium"/>
            </a:endParaRPr>
          </a:p>
        </p:txBody>
      </p:sp>
      <p:sp>
        <p:nvSpPr>
          <p:cNvPr id="31" name="모서리가 둥근 직사각형 19"/>
          <p:cNvSpPr/>
          <p:nvPr/>
        </p:nvSpPr>
        <p:spPr>
          <a:xfrm>
            <a:off x="6290368" y="3048000"/>
            <a:ext cx="5708800" cy="3523137"/>
          </a:xfrm>
          <a:prstGeom prst="roundRect">
            <a:avLst>
              <a:gd name="adj" fmla="val 9063"/>
            </a:avLst>
          </a:prstGeom>
          <a:noFill/>
          <a:ln w="38100">
            <a:solidFill>
              <a:srgbClr val="04396c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/>
          </a:p>
        </p:txBody>
      </p:sp>
      <p:sp>
        <p:nvSpPr>
          <p:cNvPr id="34" name="사각형: 둥근 모서리 33"/>
          <p:cNvSpPr/>
          <p:nvPr/>
        </p:nvSpPr>
        <p:spPr>
          <a:xfrm>
            <a:off x="7156342" y="2911842"/>
            <a:ext cx="4106031" cy="519177"/>
          </a:xfrm>
          <a:prstGeom prst="roundRect">
            <a:avLst>
              <a:gd name="adj" fmla="val 50000"/>
            </a:avLst>
          </a:prstGeom>
          <a:solidFill>
            <a:srgbClr val="0439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600">
                <a:latin typeface="KoPubWorld돋움체 Medium"/>
                <a:ea typeface="KoPubWorld돋움체 Medium"/>
                <a:cs typeface="KoPubWorld돋움체 Medium"/>
              </a:rPr>
              <a:t>webOS</a:t>
            </a:r>
            <a:r>
              <a:rPr lang="ko-KR" altLang="en-US" sz="1600">
                <a:latin typeface="KoPubWorld돋움체 Medium"/>
                <a:ea typeface="KoPubWorld돋움체 Medium"/>
                <a:cs typeface="KoPubWorld돋움체 Medium"/>
              </a:rPr>
              <a:t> 기기의 역할</a:t>
            </a:r>
            <a:endParaRPr lang="ko-KR" altLang="en-US" sz="1600">
              <a:latin typeface="KoPubWorld돋움체 Medium"/>
              <a:ea typeface="KoPubWorld돋움체 Medium"/>
              <a:cs typeface="KoPubWorld돋움체 Medium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530619" y="3479159"/>
            <a:ext cx="5300010" cy="13580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/>
              <a:buChar char="§"/>
              <a:defRPr/>
            </a:pPr>
            <a:r>
              <a:rPr lang="ko-KR" altLang="en-US" sz="1400">
                <a:latin typeface="KoPubWorld돋움체 Light"/>
                <a:ea typeface="KoPubWorld돋움체 Light"/>
                <a:cs typeface="KoPubWorld돋움체 Light"/>
              </a:rPr>
              <a:t>카메라 모듈</a:t>
            </a:r>
            <a:r>
              <a:rPr lang="en-US" altLang="ko-KR" sz="1400">
                <a:latin typeface="KoPubWorld돋움체 Light"/>
                <a:ea typeface="KoPubWorld돋움체 Light"/>
                <a:cs typeface="KoPubWorld돋움체 Light"/>
              </a:rPr>
              <a:t>, </a:t>
            </a:r>
            <a:r>
              <a:rPr lang="ko-KR" altLang="en-US" sz="1400">
                <a:latin typeface="KoPubWorld돋움체 Light"/>
                <a:ea typeface="KoPubWorld돋움체 Light"/>
                <a:cs typeface="KoPubWorld돋움체 Light"/>
              </a:rPr>
              <a:t>키보드 모듈</a:t>
            </a:r>
            <a:r>
              <a:rPr lang="en-US" altLang="ko-KR" sz="1400">
                <a:latin typeface="KoPubWorld돋움체 Light"/>
                <a:ea typeface="KoPubWorld돋움체 Light"/>
                <a:cs typeface="KoPubWorld돋움체 Light"/>
              </a:rPr>
              <a:t> </a:t>
            </a:r>
            <a:r>
              <a:rPr lang="ko-KR" altLang="en-US" sz="1400">
                <a:latin typeface="KoPubWorld돋움체 Light"/>
                <a:ea typeface="KoPubWorld돋움체 Light"/>
                <a:cs typeface="KoPubWorld돋움체 Light"/>
              </a:rPr>
              <a:t>등을 활용해 사용자 입력을 프로그램에게 전달하고 프로그램의 데이터를 최적의 상태로 전달해줌</a:t>
            </a:r>
            <a:endParaRPr lang="ko-KR" altLang="en-US" sz="1400">
              <a:latin typeface="KoPubWorld돋움체 Light"/>
              <a:ea typeface="KoPubWorld돋움체 Light"/>
              <a:cs typeface="KoPubWorld돋움체 Light"/>
            </a:endParaRPr>
          </a:p>
          <a:p>
            <a:pPr marL="285750" indent="-285750">
              <a:lnSpc>
                <a:spcPct val="150000"/>
              </a:lnSpc>
              <a:buFont typeface="Wingdings"/>
              <a:buChar char="§"/>
              <a:defRPr/>
            </a:pPr>
            <a:r>
              <a:rPr lang="ko-KR" altLang="en-US" sz="1400">
                <a:latin typeface="KoPubWorld돋움체 Light"/>
                <a:ea typeface="KoPubWorld돋움체 Light"/>
                <a:cs typeface="KoPubWorld돋움체 Light"/>
              </a:rPr>
              <a:t>기존의 개인 모바일 디바이스보다 더 큰 화면으로 모든 사용자들에게 편안한 </a:t>
            </a:r>
            <a:r>
              <a:rPr lang="en-US" altLang="ko-KR" sz="1400">
                <a:latin typeface="KoPubWorld돋움체 Light"/>
                <a:ea typeface="KoPubWorld돋움체 Light"/>
                <a:cs typeface="KoPubWorld돋움체 Light"/>
              </a:rPr>
              <a:t>UI/UX</a:t>
            </a:r>
            <a:r>
              <a:rPr lang="ko-KR" altLang="en-US" sz="1400">
                <a:latin typeface="KoPubWorld돋움체 Light"/>
                <a:ea typeface="KoPubWorld돋움체 Light"/>
                <a:cs typeface="KoPubWorld돋움체 Light"/>
              </a:rPr>
              <a:t>를 제공해 상호작용의 기회를 높이고 경험을 강화함</a:t>
            </a:r>
            <a:endParaRPr lang="en-US" altLang="ko-KR" sz="1400">
              <a:latin typeface="KoPubWorld돋움체 Light"/>
              <a:ea typeface="KoPubWorld돋움체 Light"/>
              <a:cs typeface="KoPubWorld돋움체 Ligh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888200" y="6064931"/>
            <a:ext cx="2063858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050">
                <a:latin typeface="KoPubWorld돋움체 Light"/>
                <a:ea typeface="KoPubWorld돋움체 Light"/>
                <a:cs typeface="KoPubWorld돋움체 Light"/>
              </a:rPr>
              <a:t>카메라 모듈을 통해 </a:t>
            </a:r>
            <a:br>
              <a:rPr lang="en-US" altLang="ko-KR" sz="1050">
                <a:latin typeface="KoPubWorld돋움체 Light"/>
                <a:ea typeface="KoPubWorld돋움체 Light"/>
                <a:cs typeface="KoPubWorld돋움체 Light"/>
              </a:rPr>
            </a:br>
            <a:r>
              <a:rPr lang="ko-KR" altLang="en-US" sz="1050">
                <a:latin typeface="KoPubWorld돋움체 Light"/>
                <a:ea typeface="KoPubWorld돋움체 Light"/>
                <a:cs typeface="KoPubWorld돋움체 Light"/>
              </a:rPr>
              <a:t>환자 팔찌에 있는 </a:t>
            </a:r>
            <a:r>
              <a:rPr lang="en-US" altLang="ko-KR" sz="1050">
                <a:latin typeface="KoPubWorld돋움체 Light"/>
                <a:ea typeface="KoPubWorld돋움체 Light"/>
                <a:cs typeface="KoPubWorld돋움체 Light"/>
              </a:rPr>
              <a:t>QR </a:t>
            </a:r>
            <a:r>
              <a:rPr lang="ko-KR" altLang="en-US" sz="1050">
                <a:latin typeface="KoPubWorld돋움체 Light"/>
                <a:ea typeface="KoPubWorld돋움체 Light"/>
                <a:cs typeface="KoPubWorld돋움체 Light"/>
              </a:rPr>
              <a:t>코드 인식</a:t>
            </a:r>
            <a:endParaRPr lang="en-US" altLang="ko-KR" sz="1050">
              <a:latin typeface="KoPubWorld돋움체 Light"/>
              <a:ea typeface="KoPubWorld돋움체 Light"/>
              <a:cs typeface="KoPubWorld돋움체 Ligh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69699" y="3540111"/>
            <a:ext cx="5300010" cy="711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/>
              <a:buChar char="§"/>
              <a:defRPr/>
            </a:pPr>
            <a:r>
              <a:rPr lang="ko-KR" altLang="en-US" sz="1400">
                <a:latin typeface="KoPubWorld돋움체 Light"/>
                <a:ea typeface="KoPubWorld돋움체 Light"/>
                <a:cs typeface="KoPubWorld돋움체 Light"/>
              </a:rPr>
              <a:t>메인 서버로 들어오는 요청은 모두 </a:t>
            </a:r>
            <a:r>
              <a:rPr lang="en-US" altLang="ko-KR" sz="1400">
                <a:latin typeface="KoPubWorld돋움체 Light"/>
                <a:ea typeface="KoPubWorld돋움체 Light"/>
                <a:cs typeface="KoPubWorld돋움체 Light"/>
              </a:rPr>
              <a:t>Node.js </a:t>
            </a:r>
            <a:r>
              <a:rPr lang="ko-KR" altLang="en-US" sz="1400">
                <a:latin typeface="KoPubWorld돋움체 Light"/>
                <a:ea typeface="KoPubWorld돋움체 Light"/>
                <a:cs typeface="KoPubWorld돋움체 Light"/>
              </a:rPr>
              <a:t>기반 웹서버를 거침</a:t>
            </a:r>
            <a:endParaRPr lang="ko-KR" altLang="en-US" sz="1400">
              <a:latin typeface="KoPubWorld돋움체 Light"/>
              <a:ea typeface="KoPubWorld돋움체 Light"/>
              <a:cs typeface="KoPubWorld돋움체 Light"/>
            </a:endParaRPr>
          </a:p>
          <a:p>
            <a:pPr marL="285750" indent="-285750">
              <a:lnSpc>
                <a:spcPct val="150000"/>
              </a:lnSpc>
              <a:buFont typeface="Wingdings"/>
              <a:buChar char="§"/>
              <a:defRPr/>
            </a:pPr>
            <a:r>
              <a:rPr lang="ko-KR" altLang="en-US" sz="1400">
                <a:latin typeface="KoPubWorld돋움체 Light"/>
                <a:ea typeface="KoPubWorld돋움체 Light"/>
                <a:cs typeface="KoPubWorld돋움체 Light"/>
              </a:rPr>
              <a:t>데이터베이스 서버와 웹서버는 별도의 </a:t>
            </a:r>
            <a:r>
              <a:rPr lang="en-US" altLang="ko-KR" sz="1400">
                <a:latin typeface="KoPubWorld돋움체 Light"/>
                <a:ea typeface="KoPubWorld돋움체 Light"/>
                <a:cs typeface="KoPubWorld돋움체 Light"/>
              </a:rPr>
              <a:t>Port</a:t>
            </a:r>
            <a:r>
              <a:rPr lang="ko-KR" altLang="en-US" sz="1400">
                <a:latin typeface="KoPubWorld돋움체 Light"/>
                <a:ea typeface="KoPubWorld돋움체 Light"/>
                <a:cs typeface="KoPubWorld돋움체 Light"/>
              </a:rPr>
              <a:t>를 갖고 분리되어 동작함</a:t>
            </a:r>
            <a:endParaRPr lang="en-US" altLang="ko-KR" sz="1400">
              <a:latin typeface="KoPubWorld돋움체 Light"/>
              <a:ea typeface="KoPubWorld돋움체 Light"/>
              <a:cs typeface="KoPubWorld돋움체 Light"/>
            </a:endParaRPr>
          </a:p>
        </p:txBody>
      </p:sp>
      <p:grpSp>
        <p:nvGrpSpPr>
          <p:cNvPr id="27" name="그룹 26"/>
          <p:cNvGrpSpPr/>
          <p:nvPr/>
        </p:nvGrpSpPr>
        <p:grpSpPr>
          <a:xfrm rot="0">
            <a:off x="1743997" y="4413376"/>
            <a:ext cx="3079102" cy="2013283"/>
            <a:chOff x="1646290" y="4341128"/>
            <a:chExt cx="3079102" cy="2013283"/>
          </a:xfrm>
        </p:grpSpPr>
        <p:pic>
          <p:nvPicPr>
            <p:cNvPr id="2050" name="Picture 2" descr="Press and Media Resources - Docker"/>
            <p:cNvPicPr>
              <a:picLocks noChangeAspect="1" noChangeArrowheads="1"/>
            </p:cNvPicPr>
            <p:nvPr/>
          </p:nvPicPr>
          <p:blipFill rotWithShape="1">
            <a:blip r:embed="rId3"/>
            <a:srcRect/>
            <a:stretch>
              <a:fillRect/>
            </a:stretch>
          </p:blipFill>
          <p:spPr>
            <a:xfrm>
              <a:off x="2131193" y="5812255"/>
              <a:ext cx="603671" cy="516510"/>
            </a:xfrm>
            <a:prstGeom prst="rect">
              <a:avLst/>
            </a:prstGeom>
            <a:noFill/>
          </p:spPr>
        </p:pic>
        <p:pic>
          <p:nvPicPr>
            <p:cNvPr id="12" name="Picture 4" descr="Node.js Logo PNG Transparent &amp; SVG Vector - Freebie Supply"/>
            <p:cNvPicPr>
              <a:picLocks noChangeAspect="1" noChangeArrowheads="1"/>
            </p:cNvPicPr>
            <p:nvPr/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2231220" y="4427923"/>
              <a:ext cx="768887" cy="471616"/>
            </a:xfrm>
            <a:prstGeom prst="rect">
              <a:avLst/>
            </a:prstGeom>
            <a:noFill/>
          </p:spPr>
        </p:pic>
        <p:pic>
          <p:nvPicPr>
            <p:cNvPr id="13" name="Picture 8"/>
            <p:cNvPicPr>
              <a:picLocks noChangeAspect="1" noChangeArrowheads="1"/>
            </p:cNvPicPr>
            <p:nvPr/>
          </p:nvPicPr>
          <p:blipFill rotWithShape="1">
            <a:blip r:embed="rId5"/>
            <a:srcRect/>
            <a:stretch>
              <a:fillRect/>
            </a:stretch>
          </p:blipFill>
          <p:spPr>
            <a:xfrm>
              <a:off x="3112383" y="4468942"/>
              <a:ext cx="1026877" cy="311376"/>
            </a:xfrm>
            <a:prstGeom prst="rect">
              <a:avLst/>
            </a:prstGeom>
            <a:noFill/>
          </p:spPr>
        </p:pic>
        <p:pic>
          <p:nvPicPr>
            <p:cNvPr id="14" name="Picture 2"/>
            <p:cNvPicPr>
              <a:picLocks noChangeAspect="1" noChangeArrowheads="1"/>
            </p:cNvPicPr>
            <p:nvPr/>
          </p:nvPicPr>
          <p:blipFill rotWithShape="1">
            <a:blip r:embed="rId6"/>
            <a:srcRect/>
            <a:stretch>
              <a:fillRect/>
            </a:stretch>
          </p:blipFill>
          <p:spPr>
            <a:xfrm>
              <a:off x="2912290" y="5170854"/>
              <a:ext cx="416503" cy="429528"/>
            </a:xfrm>
            <a:prstGeom prst="rect">
              <a:avLst/>
            </a:prstGeom>
            <a:noFill/>
          </p:spPr>
        </p:pic>
        <p:sp>
          <p:nvSpPr>
            <p:cNvPr id="5" name="사각형: 둥근 모서리 4"/>
            <p:cNvSpPr/>
            <p:nvPr/>
          </p:nvSpPr>
          <p:spPr>
            <a:xfrm>
              <a:off x="1940768" y="4341128"/>
              <a:ext cx="2435290" cy="618699"/>
            </a:xfrm>
            <a:prstGeom prst="roundRect">
              <a:avLst>
                <a:gd name="adj" fmla="val 16667"/>
              </a:avLst>
            </a:prstGeom>
            <a:noFill/>
            <a:ln w="25400">
              <a:solidFill>
                <a:srgbClr val="418a9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5" name="사각형: 둥근 모서리 14"/>
            <p:cNvSpPr/>
            <p:nvPr/>
          </p:nvSpPr>
          <p:spPr>
            <a:xfrm>
              <a:off x="1940767" y="5051633"/>
              <a:ext cx="2435290" cy="618699"/>
            </a:xfrm>
            <a:prstGeom prst="roundRect">
              <a:avLst>
                <a:gd name="adj" fmla="val 16667"/>
              </a:avLst>
            </a:prstGeom>
            <a:noFill/>
            <a:ln w="25400">
              <a:solidFill>
                <a:srgbClr val="418a9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6" name="양쪽 대괄호 15"/>
            <p:cNvSpPr/>
            <p:nvPr/>
          </p:nvSpPr>
          <p:spPr>
            <a:xfrm>
              <a:off x="1646290" y="4393199"/>
              <a:ext cx="3079102" cy="1935565"/>
            </a:xfrm>
            <a:prstGeom prst="bracketPair">
              <a:avLst>
                <a:gd name="adj" fmla="val 6680"/>
              </a:avLst>
            </a:prstGeom>
            <a:ln w="28575">
              <a:solidFill>
                <a:srgbClr val="04396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526649" y="5938913"/>
              <a:ext cx="2198343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1050">
                  <a:latin typeface="KoPubWorld돋움체 Light"/>
                  <a:ea typeface="KoPubWorld돋움체 Light"/>
                  <a:cs typeface="KoPubWorld돋움체 Light"/>
                </a:rPr>
                <a:t>Docker Container </a:t>
              </a:r>
              <a:r>
                <a:rPr lang="ko-KR" altLang="en-US" sz="1050">
                  <a:latin typeface="KoPubWorld돋움체 Light"/>
                  <a:ea typeface="KoPubWorld돋움체 Light"/>
                  <a:cs typeface="KoPubWorld돋움체 Light"/>
                </a:rPr>
                <a:t>환경에서 </a:t>
              </a:r>
              <a:endParaRPr lang="ko-KR" altLang="en-US" sz="1050">
                <a:latin typeface="KoPubWorld돋움체 Light"/>
                <a:ea typeface="KoPubWorld돋움체 Light"/>
                <a:cs typeface="KoPubWorld돋움체 Light"/>
              </a:endParaRPr>
            </a:p>
            <a:p>
              <a:pPr algn="ctr">
                <a:defRPr/>
              </a:pPr>
              <a:r>
                <a:rPr lang="ko-KR" altLang="en-US" sz="1050">
                  <a:latin typeface="KoPubWorld돋움체 Light"/>
                  <a:ea typeface="KoPubWorld돋움체 Light"/>
                  <a:cs typeface="KoPubWorld돋움체 Light"/>
                </a:rPr>
                <a:t>별도로 동작 </a:t>
              </a:r>
              <a:endParaRPr lang="en-US" altLang="ko-KR" sz="1050">
                <a:latin typeface="KoPubWorld돋움체 Light"/>
                <a:ea typeface="KoPubWorld돋움체 Light"/>
                <a:cs typeface="KoPubWorld돋움체 Light"/>
              </a:endParaRPr>
            </a:p>
          </p:txBody>
        </p:sp>
      </p:grpSp>
      <p:sp>
        <p:nvSpPr>
          <p:cNvPr id="26" name="화살표: 왼쪽/오른쪽 25"/>
          <p:cNvSpPr/>
          <p:nvPr/>
        </p:nvSpPr>
        <p:spPr>
          <a:xfrm>
            <a:off x="911423" y="5243102"/>
            <a:ext cx="425016" cy="205274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418a9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8" name="화살표: 왼쪽/오른쪽 27"/>
          <p:cNvSpPr/>
          <p:nvPr/>
        </p:nvSpPr>
        <p:spPr>
          <a:xfrm>
            <a:off x="5213199" y="5302203"/>
            <a:ext cx="425016" cy="205274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418a9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9" name="Picture 2"/>
          <p:cNvPicPr>
            <a:picLocks noChangeAspect="1" noChangeArrowheads="1"/>
          </p:cNvPicPr>
          <p:nvPr/>
        </p:nvPicPr>
        <p:blipFill rotWithShape="1">
          <a:blip r:embed="rId7"/>
          <a:srcRect/>
          <a:stretch>
            <a:fillRect/>
          </a:stretch>
        </p:blipFill>
        <p:spPr>
          <a:xfrm>
            <a:off x="4982724" y="5607465"/>
            <a:ext cx="885966" cy="219069"/>
          </a:xfrm>
          <a:prstGeom prst="rect">
            <a:avLst/>
          </a:prstGeom>
          <a:noFill/>
        </p:spPr>
      </p:pic>
      <p:pic>
        <p:nvPicPr>
          <p:cNvPr id="20" name="Picture 2"/>
          <p:cNvPicPr>
            <a:picLocks noChangeAspect="1" noChangeArrowheads="1"/>
          </p:cNvPicPr>
          <p:nvPr/>
        </p:nvPicPr>
        <p:blipFill rotWithShape="1">
          <a:blip r:embed="rId8"/>
          <a:srcRect/>
          <a:stretch>
            <a:fillRect/>
          </a:stretch>
        </p:blipFill>
        <p:spPr>
          <a:xfrm>
            <a:off x="558613" y="5557399"/>
            <a:ext cx="1095375" cy="319199"/>
          </a:xfrm>
          <a:prstGeom prst="rect">
            <a:avLst/>
          </a:prstGeom>
          <a:noFill/>
        </p:spPr>
      </p:pic>
      <p:pic>
        <p:nvPicPr>
          <p:cNvPr id="21" name="Picture 2" descr="환자팔찌 시스템 | Daerosystems"/>
          <p:cNvPicPr>
            <a:picLocks noChangeAspect="1" noChangeArrowheads="1"/>
          </p:cNvPicPr>
          <p:nvPr/>
        </p:nvPicPr>
        <p:blipFill rotWithShape="1">
          <a:blip r:embed="rId9"/>
          <a:srcRect/>
          <a:stretch>
            <a:fillRect/>
          </a:stretch>
        </p:blipFill>
        <p:spPr>
          <a:xfrm>
            <a:off x="6634330" y="4955627"/>
            <a:ext cx="1303370" cy="1004477"/>
          </a:xfrm>
          <a:prstGeom prst="rect">
            <a:avLst/>
          </a:prstGeom>
          <a:noFill/>
        </p:spPr>
      </p:pic>
      <p:sp>
        <p:nvSpPr>
          <p:cNvPr id="22" name="화살표: 왼쪽/오른쪽 21"/>
          <p:cNvSpPr/>
          <p:nvPr/>
        </p:nvSpPr>
        <p:spPr>
          <a:xfrm>
            <a:off x="8069154" y="5321909"/>
            <a:ext cx="425016" cy="205274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418a9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3" name="화살표: 왼쪽/오른쪽 22"/>
          <p:cNvSpPr/>
          <p:nvPr/>
        </p:nvSpPr>
        <p:spPr>
          <a:xfrm>
            <a:off x="9265183" y="5338428"/>
            <a:ext cx="425016" cy="205274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418a9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9268792" y="6064931"/>
            <a:ext cx="2606968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050">
                <a:latin typeface="KoPubWorld돋움체 Light"/>
                <a:ea typeface="KoPubWorld돋움체 Light"/>
                <a:cs typeface="KoPubWorld돋움체 Light"/>
              </a:rPr>
              <a:t>간호사</a:t>
            </a:r>
            <a:r>
              <a:rPr lang="en-US" altLang="ko-KR" sz="1050">
                <a:latin typeface="KoPubWorld돋움체 Light"/>
                <a:ea typeface="KoPubWorld돋움체 Light"/>
                <a:cs typeface="KoPubWorld돋움체 Light"/>
              </a:rPr>
              <a:t>, </a:t>
            </a:r>
            <a:r>
              <a:rPr lang="ko-KR" altLang="en-US" sz="1050">
                <a:latin typeface="KoPubWorld돋움체 Light"/>
                <a:ea typeface="KoPubWorld돋움체 Light"/>
                <a:cs typeface="KoPubWorld돋움체 Light"/>
              </a:rPr>
              <a:t>환자</a:t>
            </a:r>
            <a:r>
              <a:rPr lang="en-US" altLang="ko-KR" sz="1050">
                <a:latin typeface="KoPubWorld돋움체 Light"/>
                <a:ea typeface="KoPubWorld돋움체 Light"/>
                <a:cs typeface="KoPubWorld돋움체 Light"/>
              </a:rPr>
              <a:t>, </a:t>
            </a:r>
            <a:r>
              <a:rPr lang="ko-KR" altLang="en-US" sz="1050">
                <a:latin typeface="KoPubWorld돋움체 Light"/>
                <a:ea typeface="KoPubWorld돋움체 Light"/>
                <a:cs typeface="KoPubWorld돋움체 Light"/>
              </a:rPr>
              <a:t>환자 보호자 등 사용자를 고려해</a:t>
            </a:r>
            <a:br>
              <a:rPr lang="en-US" altLang="ko-KR" sz="1050">
                <a:latin typeface="KoPubWorld돋움체 Light"/>
                <a:ea typeface="KoPubWorld돋움체 Light"/>
                <a:cs typeface="KoPubWorld돋움체 Light"/>
              </a:rPr>
            </a:br>
            <a:r>
              <a:rPr lang="ko-KR" altLang="en-US" sz="1050">
                <a:latin typeface="KoPubWorld돋움체 Light"/>
                <a:ea typeface="KoPubWorld돋움체 Light"/>
                <a:cs typeface="KoPubWorld돋움체 Light"/>
              </a:rPr>
              <a:t> 최적의 상태로 전달 </a:t>
            </a:r>
            <a:endParaRPr lang="en-US" altLang="ko-KR" sz="1050">
              <a:latin typeface="KoPubWorld돋움체 Light"/>
              <a:ea typeface="KoPubWorld돋움체 Light"/>
              <a:cs typeface="KoPubWorld돋움체 Light"/>
            </a:endParaRPr>
          </a:p>
        </p:txBody>
      </p:sp>
      <p:pic>
        <p:nvPicPr>
          <p:cNvPr id="25" name="Picture 2"/>
          <p:cNvPicPr>
            <a:picLocks noChangeAspect="1" noChangeArrowheads="1"/>
          </p:cNvPicPr>
          <p:nvPr/>
        </p:nvPicPr>
        <p:blipFill rotWithShape="1">
          <a:blip r:embed="rId10"/>
          <a:srcRect/>
          <a:stretch>
            <a:fillRect/>
          </a:stretch>
        </p:blipFill>
        <p:spPr>
          <a:xfrm>
            <a:off x="10309732" y="4903855"/>
            <a:ext cx="885966" cy="219069"/>
          </a:xfrm>
          <a:prstGeom prst="rect">
            <a:avLst/>
          </a:prstGeom>
          <a:noFill/>
        </p:spPr>
      </p:pic>
      <p:pic>
        <p:nvPicPr>
          <p:cNvPr id="29" name="Picture 4" descr="Data server - Free computer icons"/>
          <p:cNvPicPr>
            <a:picLocks noChangeAspect="1" noChangeArrowheads="1"/>
          </p:cNvPicPr>
          <p:nvPr/>
        </p:nvPicPr>
        <p:blipFill rotWithShape="1">
          <a:blip r:embed="rId11"/>
          <a:srcRect/>
          <a:stretch>
            <a:fillRect/>
          </a:stretch>
        </p:blipFill>
        <p:spPr>
          <a:xfrm>
            <a:off x="8531685" y="5104432"/>
            <a:ext cx="672136" cy="672136"/>
          </a:xfrm>
          <a:prstGeom prst="rect">
            <a:avLst/>
          </a:prstGeom>
          <a:noFill/>
        </p:spPr>
      </p:pic>
      <p:pic>
        <p:nvPicPr>
          <p:cNvPr id="30" name="그림 29" descr="멀티미디어, 정보기기, 전자 기기, 통신 장치이(가) 표시된 사진  자동 생성된 설명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x="9751561" y="4860805"/>
            <a:ext cx="2037158" cy="13581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744815" y="1908202"/>
            <a:ext cx="1983992" cy="1520797"/>
          </a:xfrm>
          <a:prstGeom prst="rect">
            <a:avLst/>
          </a:prstGeom>
        </p:spPr>
      </p:pic>
      <p:pic>
        <p:nvPicPr>
          <p:cNvPr id="8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82619" y="1923131"/>
            <a:ext cx="1954918" cy="1272468"/>
          </a:xfrm>
          <a:prstGeom prst="rect">
            <a:avLst/>
          </a:prstGeom>
        </p:spPr>
      </p:pic>
      <p:cxnSp>
        <p:nvCxnSpPr>
          <p:cNvPr id="12" name=""/>
          <p:cNvCxnSpPr/>
          <p:nvPr/>
        </p:nvCxnSpPr>
        <p:spPr>
          <a:xfrm flipV="1">
            <a:off x="1676979" y="2560954"/>
            <a:ext cx="2093127" cy="203589"/>
          </a:xfrm>
          <a:prstGeom prst="bentConnector3">
            <a:avLst>
              <a:gd name="adj1" fmla="val 50000"/>
            </a:avLst>
          </a:prstGeom>
          <a:ln w="12700">
            <a:solidFill>
              <a:srgbClr val="0921b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"/>
          <p:cNvSpPr txBox="1"/>
          <p:nvPr/>
        </p:nvSpPr>
        <p:spPr>
          <a:xfrm>
            <a:off x="2847944" y="2337852"/>
            <a:ext cx="768984" cy="421322"/>
          </a:xfrm>
          <a:prstGeom prst="rect">
            <a:avLst/>
          </a:prstGeom>
          <a:solidFill>
            <a:schemeClr val="lt1"/>
          </a:solidFill>
        </p:spPr>
        <p:txBody>
          <a:bodyPr vert="horz" wrap="square" lIns="91440" tIns="45720" rIns="91440" bIns="45720" anchor="t">
            <a:spAutoFit/>
          </a:bodyPr>
          <a:lstStyle/>
          <a:p>
            <a:pPr algn="ctr">
              <a:spcBef>
                <a:spcPts val="0"/>
              </a:spcBef>
              <a:buNone/>
              <a:defRPr/>
            </a:pPr>
            <a:r>
              <a:rPr lang="en-US" altLang="ko-KR" sz="1100">
                <a:solidFill>
                  <a:srgbClr val="0921b4"/>
                </a:solidFill>
                <a:latin typeface="KoPubWorld돋움체 Medium"/>
                <a:ea typeface="KoPubWorld돋움체 Medium"/>
                <a:cs typeface="KoPubWorld돋움체 Medium"/>
              </a:rPr>
              <a:t>‘</a:t>
            </a:r>
            <a:r>
              <a:rPr lang="ko-KR" altLang="en-US" sz="1100">
                <a:solidFill>
                  <a:srgbClr val="0921b4"/>
                </a:solidFill>
                <a:latin typeface="KoPubWorld돋움체 Medium"/>
                <a:ea typeface="KoPubWorld돋움체 Medium"/>
                <a:cs typeface="KoPubWorld돋움체 Medium"/>
              </a:rPr>
              <a:t>시작하기</a:t>
            </a:r>
            <a:r>
              <a:rPr lang="en-US" altLang="ko-KR" sz="1100">
                <a:solidFill>
                  <a:srgbClr val="0921b4"/>
                </a:solidFill>
                <a:latin typeface="KoPubWorld돋움체 Medium"/>
                <a:ea typeface="KoPubWorld돋움체 Medium"/>
                <a:cs typeface="KoPubWorld돋움체 Medium"/>
              </a:rPr>
              <a:t>’</a:t>
            </a:r>
            <a:endParaRPr lang="en-US" altLang="ko-KR" sz="1100">
              <a:solidFill>
                <a:srgbClr val="0921b4"/>
              </a:solidFill>
              <a:latin typeface="KoPubWorld돋움체 Medium"/>
              <a:ea typeface="KoPubWorld돋움체 Medium"/>
              <a:cs typeface="KoPubWorld돋움체 Medium"/>
            </a:endParaRPr>
          </a:p>
          <a:p>
            <a:pPr algn="ctr">
              <a:spcBef>
                <a:spcPts val="0"/>
              </a:spcBef>
              <a:buNone/>
              <a:defRPr/>
            </a:pPr>
            <a:r>
              <a:rPr lang="ko-KR" altLang="en-US" sz="1100">
                <a:solidFill>
                  <a:srgbClr val="0921b4"/>
                </a:solidFill>
                <a:latin typeface="KoPubWorld돋움체 Medium"/>
                <a:ea typeface="KoPubWorld돋움체 Medium"/>
                <a:cs typeface="KoPubWorld돋움체 Medium"/>
              </a:rPr>
              <a:t>버튼 클릭</a:t>
            </a:r>
            <a:endParaRPr lang="ko-KR" altLang="en-US" sz="1100">
              <a:solidFill>
                <a:srgbClr val="0921b4"/>
              </a:solidFill>
              <a:latin typeface="KoPubWorld돋움체 Medium"/>
              <a:ea typeface="KoPubWorld돋움체 Medium"/>
              <a:cs typeface="KoPubWorld돋움체 Medium"/>
            </a:endParaRPr>
          </a:p>
        </p:txBody>
      </p:sp>
      <p:pic>
        <p:nvPicPr>
          <p:cNvPr id="14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011292" y="1892861"/>
            <a:ext cx="1994481" cy="1293676"/>
          </a:xfrm>
          <a:prstGeom prst="rect">
            <a:avLst/>
          </a:prstGeom>
        </p:spPr>
      </p:pic>
      <p:cxnSp>
        <p:nvCxnSpPr>
          <p:cNvPr id="15" name=""/>
          <p:cNvCxnSpPr/>
          <p:nvPr/>
        </p:nvCxnSpPr>
        <p:spPr>
          <a:xfrm flipV="1">
            <a:off x="4710431" y="2559366"/>
            <a:ext cx="2247666" cy="321555"/>
          </a:xfrm>
          <a:prstGeom prst="bentConnector3">
            <a:avLst>
              <a:gd name="adj1" fmla="val 50000"/>
            </a:avLst>
          </a:prstGeom>
          <a:ln w="12700">
            <a:solidFill>
              <a:srgbClr val="0921b4"/>
            </a:solidFill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"/>
          <p:cNvSpPr txBox="1"/>
          <p:nvPr/>
        </p:nvSpPr>
        <p:spPr>
          <a:xfrm>
            <a:off x="5914709" y="2358634"/>
            <a:ext cx="768984" cy="421322"/>
          </a:xfrm>
          <a:prstGeom prst="rect">
            <a:avLst/>
          </a:prstGeom>
          <a:solidFill>
            <a:schemeClr val="lt1"/>
          </a:solidFill>
        </p:spPr>
        <p:txBody>
          <a:bodyPr vert="horz" wrap="square" lIns="91440" tIns="45720" rIns="91440" bIns="45720" anchor="t">
            <a:spAutoFit/>
          </a:bodyPr>
          <a:lstStyle/>
          <a:p>
            <a:pPr algn="ctr">
              <a:spcBef>
                <a:spcPts val="0"/>
              </a:spcBef>
              <a:buNone/>
              <a:defRPr/>
            </a:pPr>
            <a:r>
              <a:rPr lang="en-US" altLang="ko-KR" sz="1100">
                <a:solidFill>
                  <a:srgbClr val="0921b4"/>
                </a:solidFill>
                <a:latin typeface="KoPubWorld돋움체 Medium"/>
                <a:ea typeface="KoPubWorld돋움체 Medium"/>
                <a:cs typeface="KoPubWorld돋움체 Medium"/>
              </a:rPr>
              <a:t>‘</a:t>
            </a:r>
            <a:r>
              <a:rPr lang="ko-KR" altLang="en-US" sz="1100">
                <a:solidFill>
                  <a:srgbClr val="0921b4"/>
                </a:solidFill>
                <a:latin typeface="KoPubWorld돋움체 Medium"/>
                <a:ea typeface="KoPubWorld돋움체 Medium"/>
                <a:cs typeface="KoPubWorld돋움체 Medium"/>
              </a:rPr>
              <a:t>모니터링</a:t>
            </a:r>
            <a:r>
              <a:rPr lang="en-US" altLang="ko-KR" sz="1100">
                <a:solidFill>
                  <a:srgbClr val="0921b4"/>
                </a:solidFill>
                <a:latin typeface="KoPubWorld돋움체 Medium"/>
                <a:ea typeface="KoPubWorld돋움체 Medium"/>
                <a:cs typeface="KoPubWorld돋움체 Medium"/>
              </a:rPr>
              <a:t>’</a:t>
            </a:r>
            <a:endParaRPr lang="en-US" altLang="ko-KR" sz="1100">
              <a:solidFill>
                <a:srgbClr val="0921b4"/>
              </a:solidFill>
              <a:latin typeface="KoPubWorld돋움체 Medium"/>
              <a:ea typeface="KoPubWorld돋움체 Medium"/>
              <a:cs typeface="KoPubWorld돋움체 Medium"/>
            </a:endParaRPr>
          </a:p>
          <a:p>
            <a:pPr algn="ctr">
              <a:spcBef>
                <a:spcPts val="0"/>
              </a:spcBef>
              <a:buNone/>
              <a:defRPr/>
            </a:pPr>
            <a:r>
              <a:rPr lang="ko-KR" altLang="en-US" sz="1100">
                <a:solidFill>
                  <a:srgbClr val="0921b4"/>
                </a:solidFill>
                <a:latin typeface="KoPubWorld돋움체 Medium"/>
                <a:ea typeface="KoPubWorld돋움체 Medium"/>
                <a:cs typeface="KoPubWorld돋움체 Medium"/>
              </a:rPr>
              <a:t>버튼 클릭</a:t>
            </a:r>
            <a:endParaRPr lang="ko-KR" altLang="en-US" sz="1100">
              <a:solidFill>
                <a:srgbClr val="0921b4"/>
              </a:solidFill>
              <a:latin typeface="KoPubWorld돋움체 Medium"/>
              <a:ea typeface="KoPubWorld돋움체 Medium"/>
              <a:cs typeface="KoPubWorld돋움체 Medium"/>
            </a:endParaRPr>
          </a:p>
        </p:txBody>
      </p:sp>
      <p:cxnSp>
        <p:nvCxnSpPr>
          <p:cNvPr id="17" name=""/>
          <p:cNvCxnSpPr/>
          <p:nvPr/>
        </p:nvCxnSpPr>
        <p:spPr>
          <a:xfrm rot="16200000" flipH="1">
            <a:off x="3168693" y="3482585"/>
            <a:ext cx="1732135" cy="0"/>
          </a:xfrm>
          <a:prstGeom prst="straightConnector1">
            <a:avLst/>
          </a:prstGeom>
          <a:ln w="12700">
            <a:solidFill>
              <a:srgbClr val="0921b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"/>
          <p:cNvSpPr txBox="1"/>
          <p:nvPr/>
        </p:nvSpPr>
        <p:spPr>
          <a:xfrm>
            <a:off x="3645735" y="3643373"/>
            <a:ext cx="768984" cy="420456"/>
          </a:xfrm>
          <a:prstGeom prst="rect">
            <a:avLst/>
          </a:prstGeom>
          <a:solidFill>
            <a:schemeClr val="lt1"/>
          </a:solidFill>
        </p:spPr>
        <p:txBody>
          <a:bodyPr vert="horz" wrap="square" lIns="91440" tIns="45720" rIns="91440" bIns="45720" anchor="t">
            <a:spAutoFit/>
          </a:bodyPr>
          <a:lstStyle/>
          <a:p>
            <a:pPr algn="ctr">
              <a:spcBef>
                <a:spcPts val="0"/>
              </a:spcBef>
              <a:buNone/>
              <a:defRPr/>
            </a:pPr>
            <a:r>
              <a:rPr lang="ko-KR" altLang="en-US" sz="1100">
                <a:solidFill>
                  <a:srgbClr val="0921b4"/>
                </a:solidFill>
                <a:latin typeface="KoPubWorld돋움체 Medium"/>
                <a:ea typeface="KoPubWorld돋움체 Medium"/>
                <a:cs typeface="KoPubWorld돋움체 Medium"/>
              </a:rPr>
              <a:t>환자 이름 클릭</a:t>
            </a:r>
            <a:endParaRPr lang="ko-KR" altLang="en-US" sz="1100">
              <a:solidFill>
                <a:srgbClr val="0921b4"/>
              </a:solidFill>
              <a:latin typeface="KoPubWorld돋움체 Medium"/>
              <a:ea typeface="KoPubWorld돋움체 Medium"/>
              <a:cs typeface="KoPubWorld돋움체 Medium"/>
            </a:endParaRPr>
          </a:p>
        </p:txBody>
      </p:sp>
      <p:grpSp>
        <p:nvGrpSpPr>
          <p:cNvPr id="23" name=""/>
          <p:cNvGrpSpPr/>
          <p:nvPr/>
        </p:nvGrpSpPr>
        <p:grpSpPr>
          <a:xfrm rot="0">
            <a:off x="3811588" y="1969032"/>
            <a:ext cx="1952624" cy="363249"/>
            <a:chOff x="3875086" y="1092171"/>
            <a:chExt cx="1952624" cy="363249"/>
          </a:xfrm>
        </p:grpSpPr>
        <p:sp>
          <p:nvSpPr>
            <p:cNvPr id="21" name=""/>
            <p:cNvSpPr/>
            <p:nvPr/>
          </p:nvSpPr>
          <p:spPr>
            <a:xfrm>
              <a:off x="4076700" y="1134341"/>
              <a:ext cx="1549977" cy="303067"/>
            </a:xfrm>
            <a:prstGeom prst="rect">
              <a:avLst/>
            </a:prstGeom>
            <a:solidFill>
              <a:schemeClr val="lt1"/>
            </a:solidFill>
            <a:ln w="12700" cap="flat" cmpd="sng" algn="ctr">
              <a:solidFill>
                <a:srgbClr val="ff0000"/>
              </a:solidFill>
              <a:prstDash val="solid"/>
              <a:miter/>
              <a:headEnd w="med" len="med"/>
              <a:tailEnd w="med" len="med"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2" name=""/>
            <p:cNvSpPr txBox="1"/>
            <p:nvPr/>
          </p:nvSpPr>
          <p:spPr>
            <a:xfrm>
              <a:off x="3875086" y="1092171"/>
              <a:ext cx="1952624" cy="36324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indent="0" algn="ctr">
                <a:lnSpc>
                  <a:spcPct val="150000"/>
                </a:lnSpc>
                <a:spcBef>
                  <a:spcPts val="0"/>
                </a:spcBef>
                <a:buNone/>
                <a:defRPr/>
              </a:pPr>
              <a:r>
                <a:rPr lang="en-US" altLang="ko-KR" sz="1200">
                  <a:solidFill>
                    <a:srgbClr val="ff0000"/>
                  </a:solidFill>
                  <a:latin typeface="KoPubWorld돋움체 Bold"/>
                  <a:ea typeface="KoPubWorld돋움체 Bold"/>
                  <a:cs typeface="KoPubWorld돋움체 Medium"/>
                </a:rPr>
                <a:t>Main</a:t>
              </a:r>
              <a:endParaRPr lang="en-US" altLang="ko-KR" sz="1200">
                <a:solidFill>
                  <a:srgbClr val="ff0000"/>
                </a:solidFill>
                <a:latin typeface="KoPubWorld돋움체 Bold"/>
                <a:ea typeface="KoPubWorld돋움체 Bold"/>
                <a:cs typeface="KoPubWorld돋움체 Medium"/>
              </a:endParaRPr>
            </a:p>
          </p:txBody>
        </p:sp>
      </p:grpSp>
      <p:grpSp>
        <p:nvGrpSpPr>
          <p:cNvPr id="24" name=""/>
          <p:cNvGrpSpPr/>
          <p:nvPr/>
        </p:nvGrpSpPr>
        <p:grpSpPr>
          <a:xfrm rot="0">
            <a:off x="594254" y="1969032"/>
            <a:ext cx="1952624" cy="363249"/>
            <a:chOff x="3875086" y="1092171"/>
            <a:chExt cx="1952624" cy="363249"/>
          </a:xfrm>
        </p:grpSpPr>
        <p:sp>
          <p:nvSpPr>
            <p:cNvPr id="25" name=""/>
            <p:cNvSpPr/>
            <p:nvPr/>
          </p:nvSpPr>
          <p:spPr>
            <a:xfrm>
              <a:off x="4076700" y="1134341"/>
              <a:ext cx="1549977" cy="303067"/>
            </a:xfrm>
            <a:prstGeom prst="rect">
              <a:avLst/>
            </a:prstGeom>
            <a:solidFill>
              <a:schemeClr val="lt1"/>
            </a:solidFill>
            <a:ln w="12700" cap="flat" cmpd="sng" algn="ctr">
              <a:solidFill>
                <a:srgbClr val="ff0000"/>
              </a:solidFill>
              <a:prstDash val="solid"/>
              <a:miter/>
              <a:headEnd w="med" len="med"/>
              <a:tailEnd w="med" len="med"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6" name=""/>
            <p:cNvSpPr txBox="1"/>
            <p:nvPr/>
          </p:nvSpPr>
          <p:spPr>
            <a:xfrm>
              <a:off x="3875086" y="1092171"/>
              <a:ext cx="1952624" cy="36324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indent="0" algn="ctr">
                <a:lnSpc>
                  <a:spcPct val="150000"/>
                </a:lnSpc>
                <a:spcBef>
                  <a:spcPts val="0"/>
                </a:spcBef>
                <a:buNone/>
                <a:defRPr/>
              </a:pPr>
              <a:r>
                <a:rPr lang="en-US" altLang="ko-KR" sz="1200">
                  <a:solidFill>
                    <a:srgbClr val="ff0000"/>
                  </a:solidFill>
                  <a:latin typeface="KoPubWorld돋움체 Bold"/>
                  <a:ea typeface="KoPubWorld돋움체 Bold"/>
                  <a:cs typeface="KoPubWorld돋움체 Medium"/>
                </a:rPr>
                <a:t>Welcome</a:t>
              </a:r>
              <a:endParaRPr lang="en-US" altLang="ko-KR" sz="1200">
                <a:solidFill>
                  <a:srgbClr val="ff0000"/>
                </a:solidFill>
                <a:latin typeface="KoPubWorld돋움체 Bold"/>
                <a:ea typeface="KoPubWorld돋움체 Bold"/>
                <a:cs typeface="KoPubWorld돋움체 Medium"/>
              </a:endParaRPr>
            </a:p>
          </p:txBody>
        </p:sp>
      </p:grpSp>
      <p:grpSp>
        <p:nvGrpSpPr>
          <p:cNvPr id="27" name=""/>
          <p:cNvGrpSpPr/>
          <p:nvPr/>
        </p:nvGrpSpPr>
        <p:grpSpPr>
          <a:xfrm rot="0">
            <a:off x="7018338" y="1969032"/>
            <a:ext cx="1952624" cy="363249"/>
            <a:chOff x="3875086" y="1092171"/>
            <a:chExt cx="1952624" cy="363249"/>
          </a:xfrm>
        </p:grpSpPr>
        <p:sp>
          <p:nvSpPr>
            <p:cNvPr id="28" name=""/>
            <p:cNvSpPr/>
            <p:nvPr/>
          </p:nvSpPr>
          <p:spPr>
            <a:xfrm>
              <a:off x="4076700" y="1134341"/>
              <a:ext cx="1549977" cy="303067"/>
            </a:xfrm>
            <a:prstGeom prst="rect">
              <a:avLst/>
            </a:prstGeom>
            <a:solidFill>
              <a:schemeClr val="lt1"/>
            </a:solidFill>
            <a:ln w="12700" cap="flat" cmpd="sng" algn="ctr">
              <a:solidFill>
                <a:srgbClr val="ff0000"/>
              </a:solidFill>
              <a:prstDash val="solid"/>
              <a:miter/>
              <a:headEnd w="med" len="med"/>
              <a:tailEnd w="med" len="med"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9" name=""/>
            <p:cNvSpPr txBox="1"/>
            <p:nvPr/>
          </p:nvSpPr>
          <p:spPr>
            <a:xfrm>
              <a:off x="3875086" y="1092171"/>
              <a:ext cx="1952624" cy="36324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indent="0" algn="ctr">
                <a:lnSpc>
                  <a:spcPct val="150000"/>
                </a:lnSpc>
                <a:spcBef>
                  <a:spcPts val="0"/>
                </a:spcBef>
                <a:buNone/>
                <a:defRPr/>
              </a:pPr>
              <a:r>
                <a:rPr lang="en-US" altLang="ko-KR" sz="1200">
                  <a:solidFill>
                    <a:srgbClr val="ff0000"/>
                  </a:solidFill>
                  <a:latin typeface="KoPubWorld돋움체 Bold"/>
                  <a:ea typeface="KoPubWorld돋움체 Bold"/>
                  <a:cs typeface="KoPubWorld돋움체 Medium"/>
                </a:rPr>
                <a:t>Streaming</a:t>
              </a:r>
              <a:endParaRPr lang="en-US" altLang="ko-KR" sz="1200">
                <a:solidFill>
                  <a:srgbClr val="ff0000"/>
                </a:solidFill>
                <a:latin typeface="KoPubWorld돋움체 Bold"/>
                <a:ea typeface="KoPubWorld돋움체 Bold"/>
                <a:cs typeface="KoPubWorld돋움체 Medium"/>
              </a:endParaRPr>
            </a:p>
          </p:txBody>
        </p:sp>
      </p:grpSp>
      <p:pic>
        <p:nvPicPr>
          <p:cNvPr id="30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9747252" y="1834873"/>
            <a:ext cx="2042582" cy="1102223"/>
          </a:xfrm>
          <a:prstGeom prst="rect">
            <a:avLst/>
          </a:prstGeom>
        </p:spPr>
      </p:pic>
      <p:cxnSp>
        <p:nvCxnSpPr>
          <p:cNvPr id="31" name=""/>
          <p:cNvCxnSpPr/>
          <p:nvPr/>
        </p:nvCxnSpPr>
        <p:spPr>
          <a:xfrm flipV="1">
            <a:off x="8859097" y="2078069"/>
            <a:ext cx="914612" cy="824018"/>
          </a:xfrm>
          <a:prstGeom prst="bentConnector3">
            <a:avLst>
              <a:gd name="adj1" fmla="val 50000"/>
            </a:avLst>
          </a:prstGeom>
          <a:ln w="12700">
            <a:solidFill>
              <a:srgbClr val="0921b4"/>
            </a:solidFill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"/>
          <p:cNvSpPr txBox="1"/>
          <p:nvPr/>
        </p:nvSpPr>
        <p:spPr>
          <a:xfrm>
            <a:off x="8998692" y="2279259"/>
            <a:ext cx="768984" cy="423439"/>
          </a:xfrm>
          <a:prstGeom prst="rect">
            <a:avLst/>
          </a:prstGeom>
          <a:solidFill>
            <a:schemeClr val="lt1"/>
          </a:solidFill>
        </p:spPr>
        <p:txBody>
          <a:bodyPr vert="horz" wrap="square" lIns="91440" tIns="45720" rIns="91440" bIns="45720" anchor="t">
            <a:spAutoFit/>
          </a:bodyPr>
          <a:lstStyle/>
          <a:p>
            <a:pPr algn="ctr">
              <a:spcBef>
                <a:spcPts val="0"/>
              </a:spcBef>
              <a:buNone/>
              <a:defRPr/>
            </a:pPr>
            <a:r>
              <a:rPr lang="en-US" altLang="ko-KR" sz="1100">
                <a:solidFill>
                  <a:srgbClr val="0921b4"/>
                </a:solidFill>
                <a:latin typeface="KoPubWorld돋움체 Medium"/>
                <a:ea typeface="KoPubWorld돋움체 Medium"/>
                <a:cs typeface="KoPubWorld돋움체 Medium"/>
              </a:rPr>
              <a:t>‘</a:t>
            </a:r>
            <a:r>
              <a:rPr lang="ko-KR" altLang="en-US" sz="1100">
                <a:solidFill>
                  <a:srgbClr val="0921b4"/>
                </a:solidFill>
                <a:latin typeface="KoPubWorld돋움체 Medium"/>
                <a:ea typeface="KoPubWorld돋움체 Medium"/>
                <a:cs typeface="KoPubWorld돋움체 Medium"/>
              </a:rPr>
              <a:t>소견 작성</a:t>
            </a:r>
            <a:r>
              <a:rPr lang="en-US" altLang="ko-KR" sz="1100">
                <a:solidFill>
                  <a:srgbClr val="0921b4"/>
                </a:solidFill>
                <a:latin typeface="KoPubWorld돋움체 Medium"/>
                <a:ea typeface="KoPubWorld돋움체 Medium"/>
                <a:cs typeface="KoPubWorld돋움체 Medium"/>
              </a:rPr>
              <a:t>’</a:t>
            </a:r>
            <a:endParaRPr lang="en-US" altLang="ko-KR" sz="1100">
              <a:solidFill>
                <a:srgbClr val="0921b4"/>
              </a:solidFill>
              <a:latin typeface="KoPubWorld돋움체 Medium"/>
              <a:ea typeface="KoPubWorld돋움체 Medium"/>
              <a:cs typeface="KoPubWorld돋움체 Medium"/>
            </a:endParaRPr>
          </a:p>
          <a:p>
            <a:pPr algn="ctr">
              <a:spcBef>
                <a:spcPts val="0"/>
              </a:spcBef>
              <a:buNone/>
              <a:defRPr/>
            </a:pPr>
            <a:r>
              <a:rPr lang="ko-KR" altLang="en-US" sz="1100">
                <a:solidFill>
                  <a:srgbClr val="0921b4"/>
                </a:solidFill>
                <a:latin typeface="KoPubWorld돋움체 Medium"/>
                <a:ea typeface="KoPubWorld돋움체 Medium"/>
                <a:cs typeface="KoPubWorld돋움체 Medium"/>
              </a:rPr>
              <a:t>버튼 클릭</a:t>
            </a:r>
            <a:endParaRPr lang="ko-KR" altLang="en-US" sz="1100">
              <a:solidFill>
                <a:srgbClr val="0921b4"/>
              </a:solidFill>
              <a:latin typeface="KoPubWorld돋움체 Medium"/>
              <a:ea typeface="KoPubWorld돋움체 Medium"/>
              <a:cs typeface="KoPubWorld돋움체 Medium"/>
            </a:endParaRPr>
          </a:p>
        </p:txBody>
      </p:sp>
      <p:grpSp>
        <p:nvGrpSpPr>
          <p:cNvPr id="33" name=""/>
          <p:cNvGrpSpPr/>
          <p:nvPr/>
        </p:nvGrpSpPr>
        <p:grpSpPr>
          <a:xfrm rot="0">
            <a:off x="9759421" y="1969032"/>
            <a:ext cx="1952624" cy="363249"/>
            <a:chOff x="3875086" y="1092171"/>
            <a:chExt cx="1952624" cy="363249"/>
          </a:xfrm>
        </p:grpSpPr>
        <p:sp>
          <p:nvSpPr>
            <p:cNvPr id="34" name=""/>
            <p:cNvSpPr/>
            <p:nvPr/>
          </p:nvSpPr>
          <p:spPr>
            <a:xfrm>
              <a:off x="4076700" y="1134341"/>
              <a:ext cx="1549977" cy="303067"/>
            </a:xfrm>
            <a:prstGeom prst="rect">
              <a:avLst/>
            </a:prstGeom>
            <a:solidFill>
              <a:schemeClr val="lt1"/>
            </a:solidFill>
            <a:ln w="12700" cap="flat" cmpd="sng" algn="ctr">
              <a:solidFill>
                <a:srgbClr val="ff0000"/>
              </a:solidFill>
              <a:prstDash val="solid"/>
              <a:miter/>
              <a:headEnd w="med" len="med"/>
              <a:tailEnd w="med" len="med"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5" name=""/>
            <p:cNvSpPr txBox="1"/>
            <p:nvPr/>
          </p:nvSpPr>
          <p:spPr>
            <a:xfrm>
              <a:off x="3875086" y="1092171"/>
              <a:ext cx="1952624" cy="36324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indent="0" algn="ctr">
                <a:lnSpc>
                  <a:spcPct val="150000"/>
                </a:lnSpc>
                <a:spcBef>
                  <a:spcPts val="0"/>
                </a:spcBef>
                <a:buNone/>
                <a:defRPr/>
              </a:pPr>
              <a:r>
                <a:rPr lang="en-US" altLang="ko-KR" sz="1200">
                  <a:solidFill>
                    <a:srgbClr val="ff0000"/>
                  </a:solidFill>
                  <a:latin typeface="KoPubWorld돋움체 Bold"/>
                  <a:ea typeface="KoPubWorld돋움체 Bold"/>
                  <a:cs typeface="KoPubWorld돋움체 Medium"/>
                </a:rPr>
                <a:t>Write comment</a:t>
              </a:r>
              <a:endParaRPr lang="en-US" altLang="ko-KR" sz="1200">
                <a:solidFill>
                  <a:srgbClr val="ff0000"/>
                </a:solidFill>
                <a:latin typeface="KoPubWorld돋움체 Bold"/>
                <a:ea typeface="KoPubWorld돋움체 Bold"/>
                <a:cs typeface="KoPubWorld돋움체 Medium"/>
              </a:endParaRPr>
            </a:p>
          </p:txBody>
        </p:sp>
      </p:grpSp>
      <p:pic>
        <p:nvPicPr>
          <p:cNvPr id="36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3135619" y="4372536"/>
            <a:ext cx="1984606" cy="1285713"/>
          </a:xfrm>
          <a:prstGeom prst="rect">
            <a:avLst/>
          </a:prstGeom>
        </p:spPr>
      </p:pic>
      <p:grpSp>
        <p:nvGrpSpPr>
          <p:cNvPr id="37" name=""/>
          <p:cNvGrpSpPr/>
          <p:nvPr/>
        </p:nvGrpSpPr>
        <p:grpSpPr>
          <a:xfrm rot="0">
            <a:off x="3201988" y="4490090"/>
            <a:ext cx="1952624" cy="363249"/>
            <a:chOff x="3875086" y="1092171"/>
            <a:chExt cx="1952624" cy="363249"/>
          </a:xfrm>
        </p:grpSpPr>
        <p:sp>
          <p:nvSpPr>
            <p:cNvPr id="38" name=""/>
            <p:cNvSpPr/>
            <p:nvPr/>
          </p:nvSpPr>
          <p:spPr>
            <a:xfrm>
              <a:off x="4076700" y="1134341"/>
              <a:ext cx="1549977" cy="303067"/>
            </a:xfrm>
            <a:prstGeom prst="rect">
              <a:avLst/>
            </a:prstGeom>
            <a:solidFill>
              <a:schemeClr val="lt1"/>
            </a:solidFill>
            <a:ln w="12700" cap="flat" cmpd="sng" algn="ctr">
              <a:solidFill>
                <a:srgbClr val="ff0000"/>
              </a:solidFill>
              <a:prstDash val="solid"/>
              <a:miter/>
              <a:headEnd w="med" len="med"/>
              <a:tailEnd w="med" len="med"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9" name=""/>
            <p:cNvSpPr txBox="1"/>
            <p:nvPr/>
          </p:nvSpPr>
          <p:spPr>
            <a:xfrm>
              <a:off x="3875086" y="1092171"/>
              <a:ext cx="1952624" cy="36324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indent="0" algn="ctr">
                <a:lnSpc>
                  <a:spcPct val="150000"/>
                </a:lnSpc>
                <a:spcBef>
                  <a:spcPts val="0"/>
                </a:spcBef>
                <a:buNone/>
                <a:defRPr/>
              </a:pPr>
              <a:r>
                <a:rPr lang="en-US" altLang="ko-KR" sz="1200">
                  <a:solidFill>
                    <a:srgbClr val="ff0000"/>
                  </a:solidFill>
                  <a:latin typeface="KoPubWorld돋움체 Bold"/>
                  <a:ea typeface="KoPubWorld돋움체 Bold"/>
                  <a:cs typeface="KoPubWorld돋움체 Medium"/>
                </a:rPr>
                <a:t>Detail</a:t>
              </a:r>
              <a:endParaRPr lang="en-US" altLang="ko-KR" sz="1200">
                <a:solidFill>
                  <a:srgbClr val="ff0000"/>
                </a:solidFill>
                <a:latin typeface="KoPubWorld돋움체 Bold"/>
                <a:ea typeface="KoPubWorld돋움체 Bold"/>
                <a:cs typeface="KoPubWorld돋움체 Medium"/>
              </a:endParaRPr>
            </a:p>
          </p:txBody>
        </p:sp>
      </p:grpSp>
      <p:cxnSp>
        <p:nvCxnSpPr>
          <p:cNvPr id="40" name=""/>
          <p:cNvCxnSpPr/>
          <p:nvPr/>
        </p:nvCxnSpPr>
        <p:spPr>
          <a:xfrm rot="5400000">
            <a:off x="7884023" y="3618900"/>
            <a:ext cx="1452491" cy="7014"/>
          </a:xfrm>
          <a:prstGeom prst="straightConnector1">
            <a:avLst/>
          </a:prstGeom>
          <a:ln w="12700">
            <a:solidFill>
              <a:srgbClr val="0921b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"/>
          <p:cNvSpPr txBox="1"/>
          <p:nvPr/>
        </p:nvSpPr>
        <p:spPr>
          <a:xfrm>
            <a:off x="8084385" y="3643372"/>
            <a:ext cx="1073784" cy="422459"/>
          </a:xfrm>
          <a:prstGeom prst="rect">
            <a:avLst/>
          </a:prstGeom>
          <a:solidFill>
            <a:schemeClr val="lt1"/>
          </a:solidFill>
        </p:spPr>
        <p:txBody>
          <a:bodyPr vert="horz" wrap="square" lIns="91440" tIns="45720" rIns="91440" bIns="45720" anchor="t">
            <a:spAutoFit/>
          </a:bodyPr>
          <a:lstStyle/>
          <a:p>
            <a:pPr algn="ctr">
              <a:spcBef>
                <a:spcPts val="0"/>
              </a:spcBef>
              <a:buNone/>
              <a:defRPr/>
            </a:pPr>
            <a:r>
              <a:rPr lang="en-US" altLang="ko-KR" sz="1100">
                <a:solidFill>
                  <a:srgbClr val="0921b4"/>
                </a:solidFill>
                <a:latin typeface="KoPubWorld돋움체 Medium"/>
                <a:ea typeface="KoPubWorld돋움체 Medium"/>
                <a:cs typeface="KoPubWorld돋움체 Medium"/>
              </a:rPr>
              <a:t>‘Backwork’</a:t>
            </a:r>
            <a:endParaRPr lang="en-US" altLang="ko-KR" sz="1100">
              <a:solidFill>
                <a:srgbClr val="0921b4"/>
              </a:solidFill>
              <a:latin typeface="KoPubWorld돋움체 Medium"/>
              <a:ea typeface="KoPubWorld돋움체 Medium"/>
              <a:cs typeface="KoPubWorld돋움체 Medium"/>
            </a:endParaRPr>
          </a:p>
          <a:p>
            <a:pPr algn="ctr">
              <a:spcBef>
                <a:spcPts val="0"/>
              </a:spcBef>
              <a:buNone/>
              <a:defRPr/>
            </a:pPr>
            <a:r>
              <a:rPr lang="ko-KR" altLang="en-US" sz="1100">
                <a:solidFill>
                  <a:srgbClr val="0921b4"/>
                </a:solidFill>
                <a:latin typeface="KoPubWorld돋움체 Medium"/>
                <a:ea typeface="KoPubWorld돋움체 Medium"/>
                <a:cs typeface="KoPubWorld돋움체 Medium"/>
              </a:rPr>
              <a:t>버튼 클릭</a:t>
            </a:r>
            <a:endParaRPr lang="ko-KR" altLang="en-US" sz="1100">
              <a:solidFill>
                <a:srgbClr val="0921b4"/>
              </a:solidFill>
              <a:latin typeface="KoPubWorld돋움체 Medium"/>
              <a:ea typeface="KoPubWorld돋움체 Medium"/>
              <a:cs typeface="KoPubWorld돋움체 Medium"/>
            </a:endParaRPr>
          </a:p>
        </p:txBody>
      </p:sp>
      <p:cxnSp>
        <p:nvCxnSpPr>
          <p:cNvPr id="46" name="직선 연결선 5"/>
          <p:cNvCxnSpPr/>
          <p:nvPr/>
        </p:nvCxnSpPr>
        <p:spPr>
          <a:xfrm>
            <a:off x="570451" y="766052"/>
            <a:ext cx="10823510" cy="0"/>
          </a:xfrm>
          <a:prstGeom prst="line">
            <a:avLst/>
          </a:prstGeom>
          <a:ln w="15875">
            <a:solidFill>
              <a:srgbClr val="1e3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7"/>
          <p:cNvSpPr txBox="1"/>
          <p:nvPr/>
        </p:nvSpPr>
        <p:spPr>
          <a:xfrm>
            <a:off x="560926" y="209852"/>
            <a:ext cx="6856716" cy="5692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200">
                <a:solidFill>
                  <a:srgbClr val="404040"/>
                </a:solidFill>
                <a:latin typeface="KoPubWorld돋움체 Bold"/>
                <a:ea typeface="KoPubWorld돋움체 Bold"/>
                <a:cs typeface="KoPubWorld돋움체 Bold"/>
              </a:rPr>
              <a:t>UI flow</a:t>
            </a:r>
            <a:endParaRPr lang="en-US" altLang="ko-KR" sz="3200">
              <a:solidFill>
                <a:srgbClr val="404040"/>
              </a:solidFill>
              <a:latin typeface="KoPubWorld돋움체 Bold"/>
              <a:ea typeface="KoPubWorld돋움체 Bold"/>
              <a:cs typeface="KoPubWorld돋움체 Bold"/>
            </a:endParaRPr>
          </a:p>
        </p:txBody>
      </p:sp>
      <p:sp>
        <p:nvSpPr>
          <p:cNvPr id="48" name="모서리가 둥근 직사각형 19"/>
          <p:cNvSpPr/>
          <p:nvPr/>
        </p:nvSpPr>
        <p:spPr>
          <a:xfrm>
            <a:off x="570451" y="1049997"/>
            <a:ext cx="5525548" cy="536029"/>
          </a:xfrm>
          <a:prstGeom prst="roundRect">
            <a:avLst>
              <a:gd name="adj" fmla="val 33943"/>
            </a:avLst>
          </a:prstGeom>
          <a:solidFill>
            <a:srgbClr val="393939"/>
          </a:solidFill>
          <a:ln w="3810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 sz="2000">
              <a:solidFill>
                <a:schemeClr val="bg1">
                  <a:lumMod val="95000"/>
                </a:schemeClr>
              </a:solidFill>
              <a:latin typeface="KoPubWorld돋움체 Bold"/>
              <a:ea typeface="KoPubWorld돋움체 Bold"/>
              <a:cs typeface="KoPubWorld돋움체 Bold"/>
            </a:endParaRPr>
          </a:p>
        </p:txBody>
      </p:sp>
      <p:sp>
        <p:nvSpPr>
          <p:cNvPr id="49" name=""/>
          <p:cNvSpPr txBox="1"/>
          <p:nvPr/>
        </p:nvSpPr>
        <p:spPr>
          <a:xfrm>
            <a:off x="561468" y="1136225"/>
            <a:ext cx="5553075" cy="3953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kumimoji="1" lang="ko-KR" altLang="en-US" sz="2000">
                <a:solidFill>
                  <a:schemeClr val="lt1"/>
                </a:solidFill>
                <a:latin typeface="KoPubWorld돋움체 Bold"/>
                <a:ea typeface="KoPubWorld돋움체 Bold"/>
                <a:cs typeface="KoPubWorld돋움체 Bold"/>
              </a:rPr>
              <a:t>페이지 내</a:t>
            </a:r>
            <a:r>
              <a:rPr kumimoji="1" lang="en-US" altLang="ko-KR" sz="2000">
                <a:solidFill>
                  <a:schemeClr val="lt1"/>
                </a:solidFill>
                <a:latin typeface="KoPubWorld돋움체 Bold"/>
                <a:ea typeface="KoPubWorld돋움체 Bold"/>
                <a:cs typeface="KoPubWorld돋움체 Bold"/>
              </a:rPr>
              <a:t> user flow</a:t>
            </a:r>
            <a:endParaRPr kumimoji="1" lang="en-US" altLang="ko-KR" sz="2000">
              <a:solidFill>
                <a:schemeClr val="lt1"/>
              </a:solidFill>
              <a:latin typeface="KoPubWorld돋움체 Bold"/>
              <a:ea typeface="KoPubWorld돋움체 Bold"/>
              <a:cs typeface="KoPubWorld돋움체 Bold"/>
            </a:endParaRPr>
          </a:p>
        </p:txBody>
      </p:sp>
      <p:pic>
        <p:nvPicPr>
          <p:cNvPr id="51" name="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7620001" y="4378300"/>
            <a:ext cx="1982918" cy="1184031"/>
          </a:xfrm>
          <a:prstGeom prst="rect">
            <a:avLst/>
          </a:prstGeom>
        </p:spPr>
      </p:pic>
      <p:cxnSp>
        <p:nvCxnSpPr>
          <p:cNvPr id="52" name=""/>
          <p:cNvCxnSpPr>
            <a:endCxn id="53" idx="1"/>
          </p:cNvCxnSpPr>
          <p:nvPr/>
        </p:nvCxnSpPr>
        <p:spPr>
          <a:xfrm>
            <a:off x="4201449" y="2432490"/>
            <a:ext cx="1531848" cy="1452715"/>
          </a:xfrm>
          <a:prstGeom prst="bentConnector3">
            <a:avLst>
              <a:gd name="adj1" fmla="val 50000"/>
            </a:avLst>
          </a:prstGeom>
          <a:ln w="12700">
            <a:solidFill>
              <a:srgbClr val="0921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"/>
          <p:cNvSpPr txBox="1"/>
          <p:nvPr/>
        </p:nvSpPr>
        <p:spPr>
          <a:xfrm>
            <a:off x="5733297" y="3673657"/>
            <a:ext cx="1118234" cy="423095"/>
          </a:xfrm>
          <a:prstGeom prst="rect">
            <a:avLst/>
          </a:prstGeom>
          <a:solidFill>
            <a:schemeClr val="lt1"/>
          </a:solidFill>
        </p:spPr>
        <p:txBody>
          <a:bodyPr vert="horz" wrap="square" lIns="91440" tIns="45720" rIns="91440" bIns="45720" anchor="t">
            <a:spAutoFit/>
          </a:bodyPr>
          <a:lstStyle/>
          <a:p>
            <a:pPr algn="ctr">
              <a:spcBef>
                <a:spcPts val="0"/>
              </a:spcBef>
              <a:buNone/>
              <a:defRPr/>
            </a:pPr>
            <a:r>
              <a:rPr lang="en-US" altLang="ko-KR" sz="1100">
                <a:solidFill>
                  <a:srgbClr val="0921b4"/>
                </a:solidFill>
                <a:latin typeface="KoPubWorld돋움체 Medium"/>
                <a:ea typeface="KoPubWorld돋움체 Medium"/>
                <a:cs typeface="KoPubWorld돋움체 Medium"/>
              </a:rPr>
              <a:t>‘</a:t>
            </a:r>
            <a:r>
              <a:rPr lang="ko-KR" altLang="en-US" sz="1100">
                <a:solidFill>
                  <a:srgbClr val="0921b4"/>
                </a:solidFill>
                <a:latin typeface="KoPubWorld돋움체 Medium"/>
                <a:ea typeface="KoPubWorld돋움체 Medium"/>
                <a:cs typeface="KoPubWorld돋움체 Medium"/>
              </a:rPr>
              <a:t>환자 정보 추가</a:t>
            </a:r>
            <a:r>
              <a:rPr lang="en-US" altLang="ko-KR" sz="1100">
                <a:solidFill>
                  <a:srgbClr val="0921b4"/>
                </a:solidFill>
                <a:latin typeface="KoPubWorld돋움체 Medium"/>
                <a:ea typeface="KoPubWorld돋움체 Medium"/>
                <a:cs typeface="KoPubWorld돋움체 Medium"/>
              </a:rPr>
              <a:t>’</a:t>
            </a:r>
            <a:r>
              <a:rPr lang="ko-KR" altLang="en-US" sz="1100">
                <a:solidFill>
                  <a:srgbClr val="0921b4"/>
                </a:solidFill>
                <a:latin typeface="KoPubWorld돋움체 Medium"/>
                <a:ea typeface="KoPubWorld돋움체 Medium"/>
                <a:cs typeface="KoPubWorld돋움체 Medium"/>
              </a:rPr>
              <a:t> 클릭</a:t>
            </a:r>
            <a:endParaRPr lang="ko-KR" altLang="en-US" sz="1100">
              <a:solidFill>
                <a:srgbClr val="0921b4"/>
              </a:solidFill>
              <a:latin typeface="KoPubWorld돋움체 Medium"/>
              <a:ea typeface="KoPubWorld돋움체 Medium"/>
              <a:cs typeface="KoPubWorld돋움체 Medium"/>
            </a:endParaRPr>
          </a:p>
        </p:txBody>
      </p:sp>
      <p:cxnSp>
        <p:nvCxnSpPr>
          <p:cNvPr id="54" name=""/>
          <p:cNvCxnSpPr/>
          <p:nvPr/>
        </p:nvCxnSpPr>
        <p:spPr>
          <a:xfrm rot="16200000" flipH="1">
            <a:off x="6161550" y="4245296"/>
            <a:ext cx="250388" cy="0"/>
          </a:xfrm>
          <a:prstGeom prst="straightConnector1">
            <a:avLst/>
          </a:prstGeom>
          <a:ln w="12700">
            <a:solidFill>
              <a:srgbClr val="0921b4"/>
            </a:solidFill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" name="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5395496" y="4408870"/>
            <a:ext cx="1819529" cy="1134582"/>
          </a:xfrm>
          <a:prstGeom prst="rect">
            <a:avLst/>
          </a:prstGeom>
        </p:spPr>
      </p:pic>
      <p:grpSp>
        <p:nvGrpSpPr>
          <p:cNvPr id="56" name=""/>
          <p:cNvGrpSpPr/>
          <p:nvPr/>
        </p:nvGrpSpPr>
        <p:grpSpPr>
          <a:xfrm rot="0">
            <a:off x="5335588" y="4490090"/>
            <a:ext cx="1952624" cy="363249"/>
            <a:chOff x="3875086" y="1092171"/>
            <a:chExt cx="1952624" cy="363249"/>
          </a:xfrm>
        </p:grpSpPr>
        <p:sp>
          <p:nvSpPr>
            <p:cNvPr id="57" name=""/>
            <p:cNvSpPr/>
            <p:nvPr/>
          </p:nvSpPr>
          <p:spPr>
            <a:xfrm>
              <a:off x="4076700" y="1134341"/>
              <a:ext cx="1549977" cy="303067"/>
            </a:xfrm>
            <a:prstGeom prst="rect">
              <a:avLst/>
            </a:prstGeom>
            <a:solidFill>
              <a:schemeClr val="lt1"/>
            </a:solidFill>
            <a:ln w="12700" cap="flat" cmpd="sng" algn="ctr">
              <a:solidFill>
                <a:srgbClr val="ff0000"/>
              </a:solidFill>
              <a:prstDash val="solid"/>
              <a:miter/>
              <a:headEnd w="med" len="med"/>
              <a:tailEnd w="med" len="med"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8" name=""/>
            <p:cNvSpPr txBox="1"/>
            <p:nvPr/>
          </p:nvSpPr>
          <p:spPr>
            <a:xfrm>
              <a:off x="3875086" y="1092171"/>
              <a:ext cx="1952624" cy="36324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indent="0" algn="ctr">
                <a:lnSpc>
                  <a:spcPct val="150000"/>
                </a:lnSpc>
                <a:spcBef>
                  <a:spcPts val="0"/>
                </a:spcBef>
                <a:buNone/>
                <a:defRPr/>
              </a:pPr>
              <a:r>
                <a:rPr lang="en-US" altLang="ko-KR" sz="1200">
                  <a:solidFill>
                    <a:srgbClr val="ff0000"/>
                  </a:solidFill>
                  <a:latin typeface="KoPubWorld돋움체 Bold"/>
                  <a:ea typeface="KoPubWorld돋움체 Bold"/>
                  <a:cs typeface="KoPubWorld돋움체 Medium"/>
                </a:rPr>
                <a:t>Add member</a:t>
              </a:r>
              <a:endParaRPr lang="en-US" altLang="ko-KR" sz="1200">
                <a:solidFill>
                  <a:srgbClr val="ff0000"/>
                </a:solidFill>
                <a:latin typeface="KoPubWorld돋움체 Bold"/>
                <a:ea typeface="KoPubWorld돋움체 Bold"/>
                <a:cs typeface="KoPubWorld돋움체 Medium"/>
              </a:endParaRPr>
            </a:p>
          </p:txBody>
        </p:sp>
      </p:grpSp>
      <p:grpSp>
        <p:nvGrpSpPr>
          <p:cNvPr id="60" name=""/>
          <p:cNvGrpSpPr/>
          <p:nvPr/>
        </p:nvGrpSpPr>
        <p:grpSpPr>
          <a:xfrm rot="0">
            <a:off x="7640638" y="4490090"/>
            <a:ext cx="1952624" cy="363249"/>
            <a:chOff x="3875086" y="1092171"/>
            <a:chExt cx="1952624" cy="363249"/>
          </a:xfrm>
        </p:grpSpPr>
        <p:sp>
          <p:nvSpPr>
            <p:cNvPr id="61" name=""/>
            <p:cNvSpPr/>
            <p:nvPr/>
          </p:nvSpPr>
          <p:spPr>
            <a:xfrm>
              <a:off x="4076700" y="1134341"/>
              <a:ext cx="1549977" cy="303067"/>
            </a:xfrm>
            <a:prstGeom prst="rect">
              <a:avLst/>
            </a:prstGeom>
            <a:solidFill>
              <a:schemeClr val="lt1"/>
            </a:solidFill>
            <a:ln w="12700" cap="flat" cmpd="sng" algn="ctr">
              <a:solidFill>
                <a:srgbClr val="ff0000"/>
              </a:solidFill>
              <a:prstDash val="solid"/>
              <a:miter/>
              <a:headEnd w="med" len="med"/>
              <a:tailEnd w="med" len="med"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62" name=""/>
            <p:cNvSpPr txBox="1"/>
            <p:nvPr/>
          </p:nvSpPr>
          <p:spPr>
            <a:xfrm>
              <a:off x="3875086" y="1092171"/>
              <a:ext cx="1952624" cy="36324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indent="0" algn="ctr">
                <a:lnSpc>
                  <a:spcPct val="150000"/>
                </a:lnSpc>
                <a:spcBef>
                  <a:spcPts val="0"/>
                </a:spcBef>
                <a:buNone/>
                <a:defRPr/>
              </a:pPr>
              <a:r>
                <a:rPr lang="en-US" altLang="ko-KR" sz="1200">
                  <a:solidFill>
                    <a:srgbClr val="ff0000"/>
                  </a:solidFill>
                  <a:latin typeface="KoPubWorld돋움체 Bold"/>
                  <a:ea typeface="KoPubWorld돋움체 Bold"/>
                  <a:cs typeface="KoPubWorld돋움체 Medium"/>
                </a:rPr>
                <a:t>QR scan</a:t>
              </a:r>
              <a:endParaRPr lang="en-US" altLang="ko-KR" sz="1200">
                <a:solidFill>
                  <a:srgbClr val="ff0000"/>
                </a:solidFill>
                <a:latin typeface="KoPubWorld돋움체 Bold"/>
                <a:ea typeface="KoPubWorld돋움체 Bold"/>
                <a:cs typeface="KoPubWorld돋움체 Medium"/>
              </a:endParaRPr>
            </a:p>
          </p:txBody>
        </p:sp>
      </p:grpSp>
      <p:pic>
        <p:nvPicPr>
          <p:cNvPr id="63" name="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9809965" y="4358688"/>
            <a:ext cx="1927739" cy="1246496"/>
          </a:xfrm>
          <a:prstGeom prst="rect">
            <a:avLst/>
          </a:prstGeom>
        </p:spPr>
      </p:pic>
      <p:cxnSp>
        <p:nvCxnSpPr>
          <p:cNvPr id="64" name=""/>
          <p:cNvCxnSpPr>
            <a:stCxn id="63" idx="0"/>
          </p:cNvCxnSpPr>
          <p:nvPr/>
        </p:nvCxnSpPr>
        <p:spPr>
          <a:xfrm rot="16200000" flipH="1" flipV="1">
            <a:off x="10065749" y="3661735"/>
            <a:ext cx="11133" cy="1405039"/>
          </a:xfrm>
          <a:prstGeom prst="bentConnector4">
            <a:avLst>
              <a:gd name="adj1" fmla="val -4797617"/>
              <a:gd name="adj2" fmla="val 99662"/>
            </a:avLst>
          </a:prstGeom>
          <a:ln w="12700">
            <a:solidFill>
              <a:srgbClr val="0921b4"/>
            </a:solidFill>
            <a:headEnd type="triangle" w="med" len="sm"/>
            <a:tailEnd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"/>
          <p:cNvSpPr txBox="1"/>
          <p:nvPr/>
        </p:nvSpPr>
        <p:spPr>
          <a:xfrm>
            <a:off x="9704694" y="3693114"/>
            <a:ext cx="724535" cy="262880"/>
          </a:xfrm>
          <a:prstGeom prst="rect">
            <a:avLst/>
          </a:prstGeom>
          <a:solidFill>
            <a:schemeClr val="lt1"/>
          </a:solidFill>
        </p:spPr>
        <p:txBody>
          <a:bodyPr vert="horz" wrap="square" lIns="91440" tIns="45720" rIns="91440" bIns="45720" anchor="t">
            <a:spAutoFit/>
          </a:bodyPr>
          <a:lstStyle/>
          <a:p>
            <a:pPr algn="ctr">
              <a:spcBef>
                <a:spcPts val="0"/>
              </a:spcBef>
              <a:buNone/>
              <a:defRPr/>
            </a:pPr>
            <a:r>
              <a:rPr lang="ko-KR" altLang="en-US" sz="1100">
                <a:solidFill>
                  <a:srgbClr val="0921b4"/>
                </a:solidFill>
                <a:latin typeface="KoPubWorld돋움체 Medium"/>
                <a:ea typeface="KoPubWorld돋움체 Medium"/>
                <a:cs typeface="KoPubWorld돋움체 Medium"/>
              </a:rPr>
              <a:t>인증 성공</a:t>
            </a:r>
            <a:endParaRPr lang="ko-KR" altLang="en-US" sz="1100">
              <a:solidFill>
                <a:srgbClr val="0921b4"/>
              </a:solidFill>
              <a:latin typeface="KoPubWorld돋움체 Medium"/>
              <a:ea typeface="KoPubWorld돋움체 Medium"/>
              <a:cs typeface="KoPubWorld돋움체 Medium"/>
            </a:endParaRPr>
          </a:p>
        </p:txBody>
      </p:sp>
      <p:grpSp>
        <p:nvGrpSpPr>
          <p:cNvPr id="66" name=""/>
          <p:cNvGrpSpPr/>
          <p:nvPr/>
        </p:nvGrpSpPr>
        <p:grpSpPr>
          <a:xfrm rot="0">
            <a:off x="9819482" y="4490090"/>
            <a:ext cx="1952624" cy="363249"/>
            <a:chOff x="3875086" y="1092171"/>
            <a:chExt cx="1952624" cy="363249"/>
          </a:xfrm>
        </p:grpSpPr>
        <p:sp>
          <p:nvSpPr>
            <p:cNvPr id="67" name=""/>
            <p:cNvSpPr/>
            <p:nvPr/>
          </p:nvSpPr>
          <p:spPr>
            <a:xfrm>
              <a:off x="4076700" y="1134341"/>
              <a:ext cx="1549977" cy="303067"/>
            </a:xfrm>
            <a:prstGeom prst="rect">
              <a:avLst/>
            </a:prstGeom>
            <a:solidFill>
              <a:schemeClr val="lt1"/>
            </a:solidFill>
            <a:ln w="12700" cap="flat" cmpd="sng" algn="ctr">
              <a:solidFill>
                <a:srgbClr val="ff0000"/>
              </a:solidFill>
              <a:prstDash val="solid"/>
              <a:miter/>
              <a:headEnd w="med" len="med"/>
              <a:tailEnd w="med" len="med"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68" name=""/>
            <p:cNvSpPr txBox="1"/>
            <p:nvPr/>
          </p:nvSpPr>
          <p:spPr>
            <a:xfrm>
              <a:off x="3875087" y="1092170"/>
              <a:ext cx="1952624" cy="3657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indent="0" algn="ctr">
                <a:lnSpc>
                  <a:spcPct val="150000"/>
                </a:lnSpc>
                <a:spcBef>
                  <a:spcPts val="0"/>
                </a:spcBef>
                <a:buNone/>
                <a:defRPr/>
              </a:pPr>
              <a:r>
                <a:rPr lang="en-US" altLang="ko-KR" sz="1200">
                  <a:solidFill>
                    <a:srgbClr val="ff0000"/>
                  </a:solidFill>
                  <a:latin typeface="KoPubWorld돋움체 Bold"/>
                  <a:ea typeface="KoPubWorld돋움체 Bold"/>
                  <a:cs typeface="KoPubWorld돋움체 Medium"/>
                </a:rPr>
                <a:t>Bed </a:t>
              </a:r>
              <a:r>
                <a:rPr lang="ko-KR" altLang="en-US" sz="1200">
                  <a:solidFill>
                    <a:srgbClr val="ff0000"/>
                  </a:solidFill>
                  <a:latin typeface="KoPubWorld돋움체 Bold"/>
                  <a:ea typeface="KoPubWorld돋움체 Bold"/>
                  <a:cs typeface="KoPubWorld돋움체 Medium"/>
                </a:rPr>
                <a:t>조작</a:t>
              </a:r>
              <a:endParaRPr lang="ko-KR" altLang="en-US" sz="1200">
                <a:solidFill>
                  <a:srgbClr val="ff0000"/>
                </a:solidFill>
                <a:latin typeface="KoPubWorld돋움체 Bold"/>
                <a:ea typeface="KoPubWorld돋움체 Bold"/>
                <a:cs typeface="KoPubWorld돋움체 Medium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1">
      <a:majorFont>
        <a:latin typeface="KoPubWorld돋움체 Bold"/>
        <a:ea typeface="KoPubWorld돋움체 Bold"/>
        <a:cs typeface=""/>
      </a:majorFont>
      <a:minorFont>
        <a:latin typeface="KoPubWorld돋움체 Medium"/>
        <a:ea typeface="KoPubWorld돋움체 Mediu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1083</ep:Words>
  <ep:PresentationFormat>와이드스크린</ep:PresentationFormat>
  <ep:Paragraphs>166</ep:Paragraphs>
  <ep:Slides>20</ep:Slides>
  <ep:Notes>15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ep:HeadingPairs>
  <ep:TitlesOfParts>
    <vt:vector size="21" baseType="lpstr"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2023-05-30T03:28:08.000</dcterms:created>
  <dc:creator>김지현</dc:creator>
  <cp:lastModifiedBy>hci</cp:lastModifiedBy>
  <dcterms:modified xsi:type="dcterms:W3CDTF">2023-10-24T15:55:14.352</dcterms:modified>
  <cp:revision>321</cp:revision>
  <dc:title>PowerPoint 프레젠테이션</dc:title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